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6" r:id="rId41"/>
    <p:sldId id="295" r:id="rId42"/>
    <p:sldId id="300" r:id="rId43"/>
    <p:sldId id="299" r:id="rId44"/>
    <p:sldId id="301" r:id="rId45"/>
    <p:sldId id="298" r:id="rId46"/>
    <p:sldId id="302" r:id="rId47"/>
    <p:sldId id="303" r:id="rId48"/>
    <p:sldId id="304" r:id="rId49"/>
    <p:sldId id="305" r:id="rId50"/>
    <p:sldId id="287" r:id="rId5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1637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201991"/>
            <a:ext cx="141859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106"/>
                </a:lnTo>
                <a:lnTo>
                  <a:pt x="2303995" y="140106"/>
                </a:lnTo>
                <a:lnTo>
                  <a:pt x="2303995" y="0"/>
                </a:lnTo>
                <a:close/>
              </a:path>
            </a:pathLst>
          </a:custGeom>
          <a:solidFill>
            <a:srgbClr val="4747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106"/>
                </a:lnTo>
                <a:lnTo>
                  <a:pt x="2303995" y="140106"/>
                </a:lnTo>
                <a:lnTo>
                  <a:pt x="2303995" y="0"/>
                </a:lnTo>
                <a:close/>
              </a:path>
            </a:pathLst>
          </a:custGeom>
          <a:solidFill>
            <a:srgbClr val="ADAD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40106"/>
            <a:ext cx="4608195" cy="354330"/>
          </a:xfrm>
          <a:custGeom>
            <a:avLst/>
            <a:gdLst/>
            <a:ahLst/>
            <a:cxnLst/>
            <a:rect l="l" t="t" r="r" b="b"/>
            <a:pathLst>
              <a:path w="4608195" h="354330">
                <a:moveTo>
                  <a:pt x="4608004" y="0"/>
                </a:moveTo>
                <a:lnTo>
                  <a:pt x="0" y="0"/>
                </a:lnTo>
                <a:lnTo>
                  <a:pt x="0" y="354152"/>
                </a:lnTo>
                <a:lnTo>
                  <a:pt x="4608004" y="354152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201991"/>
            <a:ext cx="254635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395" y="1312797"/>
            <a:ext cx="1880235" cy="1586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09655" y="3334181"/>
            <a:ext cx="303529" cy="122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‹N°›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5" Type="http://schemas.openxmlformats.org/officeDocument/2006/relationships/slide" Target="slide50.xml"/><Relationship Id="rId4" Type="http://schemas.openxmlformats.org/officeDocument/2006/relationships/hyperlink" Target="https://ars.els-cdn.com/content/image/1-s2.0-S1574954115000151-gr1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2058/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18" Type="http://schemas.openxmlformats.org/officeDocument/2006/relationships/image" Target="../media/image6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" Type="http://schemas.openxmlformats.org/officeDocument/2006/relationships/image" Target="../media/image44.png"/><Relationship Id="rId16" Type="http://schemas.openxmlformats.org/officeDocument/2006/relationships/image" Target="../media/image58.jpg"/><Relationship Id="rId20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g"/><Relationship Id="rId5" Type="http://schemas.openxmlformats.org/officeDocument/2006/relationships/image" Target="../media/image47.png"/><Relationship Id="rId15" Type="http://schemas.openxmlformats.org/officeDocument/2006/relationships/image" Target="../media/image57.jpg"/><Relationship Id="rId10" Type="http://schemas.openxmlformats.org/officeDocument/2006/relationships/image" Target="../media/image52.jpg"/><Relationship Id="rId19" Type="http://schemas.openxmlformats.org/officeDocument/2006/relationships/image" Target="../media/image61.jpg"/><Relationship Id="rId4" Type="http://schemas.openxmlformats.org/officeDocument/2006/relationships/image" Target="../media/image46.png"/><Relationship Id="rId9" Type="http://schemas.openxmlformats.org/officeDocument/2006/relationships/image" Target="../media/image51.jpg"/><Relationship Id="rId14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7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72.png"/><Relationship Id="rId7" Type="http://schemas.openxmlformats.org/officeDocument/2006/relationships/image" Target="../media/image7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slide" Target="slide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slide" Target="slide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91.jp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slide" Target="slide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slide" Target="slide1.xml"/><Relationship Id="rId4" Type="http://schemas.openxmlformats.org/officeDocument/2006/relationships/image" Target="../media/image98.png"/><Relationship Id="rId9" Type="http://schemas.openxmlformats.org/officeDocument/2006/relationships/image" Target="../media/image10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cs.princeton.edu/courses/archive/spring16/cos495/slides/ML_basics_lecture6_overfitting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slide" Target="slide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5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slide" Target="slide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slide" Target="slide1.xml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ore.io/machine-learning-and-artificial-intelligenc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slide" Target="slide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50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atbailey.github.io/images/matrix_factorization.png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image" Target="../media/image35.jpg"/><Relationship Id="rId4" Type="http://schemas.openxmlformats.org/officeDocument/2006/relationships/hyperlink" Target="https://www.researchgate.net/profile/Y_Nikitin/publication/270163511/figure/download/fig5/A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slide" Target="slide50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applsci/applsci-09-01128/article_deploy/html/images/applsci-09-01128-g004.pn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140335"/>
            <a:chOff x="0" y="0"/>
            <a:chExt cx="4608195" cy="1403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106"/>
                  </a:lnTo>
                  <a:lnTo>
                    <a:pt x="2303995" y="140106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106"/>
                  </a:lnTo>
                  <a:lnTo>
                    <a:pt x="2303995" y="140106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1072413" y="949462"/>
            <a:ext cx="2463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  <a:r>
              <a:rPr spc="45" dirty="0"/>
              <a:t> </a:t>
            </a:r>
            <a:r>
              <a:rPr dirty="0"/>
              <a:t>to</a:t>
            </a:r>
            <a:r>
              <a:rPr spc="55" dirty="0"/>
              <a:t> </a:t>
            </a:r>
            <a:r>
              <a:rPr spc="-10" dirty="0"/>
              <a:t>Machine</a:t>
            </a:r>
            <a:r>
              <a:rPr spc="5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1155" y="1482406"/>
            <a:ext cx="1466215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lang="fr-MA" sz="1100" dirty="0">
                <a:latin typeface="Calibri"/>
                <a:cs typeface="Calibri"/>
              </a:rPr>
              <a:t>A. Larhlimi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fr-MA" sz="1100" dirty="0">
                <a:latin typeface="Calibri"/>
                <a:cs typeface="Calibri"/>
              </a:rPr>
              <a:t>Nov. 2025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8" name="object 8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1" name="object 11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Audio</a:t>
            </a:r>
            <a:r>
              <a:rPr spc="100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906" y="1193817"/>
            <a:ext cx="1942098" cy="11854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155" y="1402605"/>
            <a:ext cx="1924368" cy="69742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98113" y="1652269"/>
            <a:ext cx="278130" cy="135890"/>
            <a:chOff x="2298113" y="1652269"/>
            <a:chExt cx="278130" cy="135890"/>
          </a:xfrm>
        </p:grpSpPr>
        <p:sp>
          <p:nvSpPr>
            <p:cNvPr id="6" name="object 6"/>
            <p:cNvSpPr/>
            <p:nvPr/>
          </p:nvSpPr>
          <p:spPr>
            <a:xfrm>
              <a:off x="2298113" y="1652269"/>
              <a:ext cx="278130" cy="135890"/>
            </a:xfrm>
            <a:custGeom>
              <a:avLst/>
              <a:gdLst/>
              <a:ahLst/>
              <a:cxnLst/>
              <a:rect l="l" t="t" r="r" b="b"/>
              <a:pathLst>
                <a:path w="278130" h="135889">
                  <a:moveTo>
                    <a:pt x="208158" y="0"/>
                  </a:moveTo>
                  <a:lnTo>
                    <a:pt x="208158" y="33959"/>
                  </a:lnTo>
                  <a:lnTo>
                    <a:pt x="0" y="33959"/>
                  </a:lnTo>
                  <a:lnTo>
                    <a:pt x="0" y="101878"/>
                  </a:lnTo>
                  <a:lnTo>
                    <a:pt x="208158" y="101878"/>
                  </a:lnTo>
                  <a:lnTo>
                    <a:pt x="208158" y="135837"/>
                  </a:lnTo>
                  <a:lnTo>
                    <a:pt x="277964" y="67918"/>
                  </a:lnTo>
                  <a:lnTo>
                    <a:pt x="20815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8113" y="1652269"/>
              <a:ext cx="278130" cy="135890"/>
            </a:xfrm>
            <a:custGeom>
              <a:avLst/>
              <a:gdLst/>
              <a:ahLst/>
              <a:cxnLst/>
              <a:rect l="l" t="t" r="r" b="b"/>
              <a:pathLst>
                <a:path w="278130" h="135889">
                  <a:moveTo>
                    <a:pt x="0" y="33959"/>
                  </a:moveTo>
                  <a:lnTo>
                    <a:pt x="208158" y="33959"/>
                  </a:lnTo>
                  <a:lnTo>
                    <a:pt x="208158" y="0"/>
                  </a:lnTo>
                  <a:lnTo>
                    <a:pt x="277964" y="67918"/>
                  </a:lnTo>
                  <a:lnTo>
                    <a:pt x="208158" y="135837"/>
                  </a:lnTo>
                  <a:lnTo>
                    <a:pt x="208158" y="101878"/>
                  </a:lnTo>
                  <a:lnTo>
                    <a:pt x="0" y="101878"/>
                  </a:lnTo>
                  <a:lnTo>
                    <a:pt x="0" y="33959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02652" y="2675746"/>
            <a:ext cx="240284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60" dirty="0">
                <a:latin typeface="Cambria"/>
                <a:cs typeface="Cambria"/>
                <a:hlinkClick r:id="rId4"/>
              </a:rPr>
              <a:t>https://ars.els-</a:t>
            </a:r>
            <a:r>
              <a:rPr sz="500" dirty="0">
                <a:latin typeface="Cambria"/>
                <a:cs typeface="Cambria"/>
                <a:hlinkClick r:id="rId4"/>
              </a:rPr>
              <a:t>cdn.com/content/image/1-</a:t>
            </a:r>
            <a:r>
              <a:rPr sz="500" spc="65" dirty="0">
                <a:latin typeface="Cambria"/>
                <a:cs typeface="Cambria"/>
                <a:hlinkClick r:id="rId4"/>
              </a:rPr>
              <a:t>s2.0-</a:t>
            </a:r>
            <a:r>
              <a:rPr sz="500" spc="-10" dirty="0">
                <a:latin typeface="Cambria"/>
                <a:cs typeface="Cambria"/>
                <a:hlinkClick r:id="rId4"/>
              </a:rPr>
              <a:t>S1574954115000151-gr1.jpg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10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01991"/>
            <a:ext cx="615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3333B2"/>
                </a:solidFill>
                <a:latin typeface="Calibri"/>
                <a:cs typeface="Calibri"/>
              </a:rPr>
              <a:t>Chatbot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512" y="469519"/>
            <a:ext cx="3572873" cy="26562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3332" y="3113033"/>
            <a:ext cx="208153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Cambria"/>
                <a:cs typeface="Cambria"/>
                <a:hlinkClick r:id="rId3"/>
              </a:rPr>
              <a:t>https://miro.medium.com/max/2058/1*LF5T9fsr4w2EqyFJkb-</a:t>
            </a:r>
            <a:r>
              <a:rPr sz="500" spc="405" dirty="0">
                <a:latin typeface="Cambria"/>
                <a:cs typeface="Cambria"/>
                <a:hlinkClick r:id="rId3"/>
              </a:rPr>
              <a:t> </a:t>
            </a:r>
            <a:r>
              <a:rPr sz="500" spc="-10" dirty="0">
                <a:latin typeface="Cambria"/>
                <a:cs typeface="Cambria"/>
              </a:rPr>
              <a:t>gng.png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6" name="object 6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11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304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Implementing</a:t>
            </a:r>
            <a:r>
              <a:rPr spc="5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spc="-10" dirty="0"/>
              <a:t>Machine</a:t>
            </a:r>
            <a:r>
              <a:rPr spc="60" dirty="0"/>
              <a:t> </a:t>
            </a:r>
            <a:r>
              <a:rPr dirty="0"/>
              <a:t>Learning</a:t>
            </a:r>
            <a:r>
              <a:rPr spc="55" dirty="0"/>
              <a:t> </a:t>
            </a:r>
            <a:r>
              <a:rPr spc="-10" dirty="0"/>
              <a:t>project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0220" y="1245993"/>
            <a:ext cx="654685" cy="418465"/>
            <a:chOff x="270220" y="1245993"/>
            <a:chExt cx="654685" cy="418465"/>
          </a:xfrm>
        </p:grpSpPr>
        <p:sp>
          <p:nvSpPr>
            <p:cNvPr id="4" name="object 4"/>
            <p:cNvSpPr/>
            <p:nvPr/>
          </p:nvSpPr>
          <p:spPr>
            <a:xfrm>
              <a:off x="272760" y="1248533"/>
              <a:ext cx="649605" cy="413384"/>
            </a:xfrm>
            <a:custGeom>
              <a:avLst/>
              <a:gdLst/>
              <a:ahLst/>
              <a:cxnLst/>
              <a:rect l="l" t="t" r="r" b="b"/>
              <a:pathLst>
                <a:path w="649605" h="413385">
                  <a:moveTo>
                    <a:pt x="59868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598683" y="412984"/>
                  </a:lnTo>
                  <a:lnTo>
                    <a:pt x="618384" y="409007"/>
                  </a:lnTo>
                  <a:lnTo>
                    <a:pt x="634471" y="398161"/>
                  </a:lnTo>
                  <a:lnTo>
                    <a:pt x="645317" y="382074"/>
                  </a:lnTo>
                  <a:lnTo>
                    <a:pt x="649294" y="362374"/>
                  </a:lnTo>
                  <a:lnTo>
                    <a:pt x="649294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3" y="0"/>
                  </a:lnTo>
                  <a:close/>
                </a:path>
              </a:pathLst>
            </a:custGeom>
            <a:solidFill>
              <a:srgbClr val="D1F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760" y="1248533"/>
              <a:ext cx="649605" cy="413384"/>
            </a:xfrm>
            <a:custGeom>
              <a:avLst/>
              <a:gdLst/>
              <a:ahLst/>
              <a:cxnLst/>
              <a:rect l="l" t="t" r="r" b="b"/>
              <a:pathLst>
                <a:path w="649605" h="413385">
                  <a:moveTo>
                    <a:pt x="59868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598683" y="412984"/>
                  </a:lnTo>
                  <a:lnTo>
                    <a:pt x="618384" y="409007"/>
                  </a:lnTo>
                  <a:lnTo>
                    <a:pt x="634471" y="398161"/>
                  </a:lnTo>
                  <a:lnTo>
                    <a:pt x="645317" y="382074"/>
                  </a:lnTo>
                  <a:lnTo>
                    <a:pt x="649294" y="362374"/>
                  </a:lnTo>
                  <a:lnTo>
                    <a:pt x="649294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0822" y="1377110"/>
            <a:ext cx="5334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Calibri"/>
                <a:cs typeface="Calibri"/>
              </a:rPr>
              <a:t>Real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World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554" y="1770683"/>
            <a:ext cx="749935" cy="800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3830" marR="153035" indent="-3175" algn="just">
              <a:lnSpc>
                <a:spcPts val="950"/>
              </a:lnSpc>
              <a:spcBef>
                <a:spcPts val="135"/>
              </a:spcBef>
            </a:pPr>
            <a:r>
              <a:rPr sz="800" spc="-10" dirty="0">
                <a:latin typeface="Calibri"/>
                <a:cs typeface="Calibri"/>
              </a:rPr>
              <a:t>Industries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Insurance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Internet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05"/>
              </a:lnSpc>
            </a:pPr>
            <a:r>
              <a:rPr sz="800" dirty="0">
                <a:latin typeface="Calibri"/>
                <a:cs typeface="Calibri"/>
              </a:rPr>
              <a:t>Social</a:t>
            </a:r>
            <a:r>
              <a:rPr sz="800" spc="36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Networks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55"/>
              </a:lnSpc>
            </a:pPr>
            <a:r>
              <a:rPr sz="800" spc="-10" dirty="0">
                <a:latin typeface="Calibri"/>
                <a:cs typeface="Calibri"/>
              </a:rPr>
              <a:t>Medical</a:t>
            </a:r>
            <a:endParaRPr sz="8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395"/>
              </a:spcBef>
            </a:pP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4842" y="1245993"/>
            <a:ext cx="785495" cy="418465"/>
            <a:chOff x="1104842" y="1245993"/>
            <a:chExt cx="785495" cy="418465"/>
          </a:xfrm>
        </p:grpSpPr>
        <p:sp>
          <p:nvSpPr>
            <p:cNvPr id="9" name="object 9"/>
            <p:cNvSpPr/>
            <p:nvPr/>
          </p:nvSpPr>
          <p:spPr>
            <a:xfrm>
              <a:off x="1107382" y="1248533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5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50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50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7382" y="1248533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5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50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50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43419" y="1241139"/>
            <a:ext cx="708025" cy="138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88900" algn="ctr">
              <a:lnSpc>
                <a:spcPct val="112900"/>
              </a:lnSpc>
              <a:spcBef>
                <a:spcPts val="100"/>
              </a:spcBef>
            </a:pPr>
            <a:r>
              <a:rPr sz="1000" spc="-20" dirty="0">
                <a:latin typeface="Calibri"/>
                <a:cs typeface="Calibri"/>
              </a:rPr>
              <a:t>Data </a:t>
            </a:r>
            <a:r>
              <a:rPr sz="1000" spc="-10" dirty="0">
                <a:latin typeface="Calibri"/>
                <a:cs typeface="Calibri"/>
              </a:rPr>
              <a:t>Gathering</a:t>
            </a:r>
            <a:endParaRPr sz="1000">
              <a:latin typeface="Calibri"/>
              <a:cs typeface="Calibri"/>
            </a:endParaRPr>
          </a:p>
          <a:p>
            <a:pPr marL="12700" marR="5080" indent="-635" algn="ctr">
              <a:lnSpc>
                <a:spcPts val="950"/>
              </a:lnSpc>
              <a:spcBef>
                <a:spcPts val="1015"/>
              </a:spcBef>
            </a:pPr>
            <a:r>
              <a:rPr sz="800" spc="-10" dirty="0">
                <a:latin typeface="Calibri"/>
                <a:cs typeface="Calibri"/>
              </a:rPr>
              <a:t>Sensors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Transactions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Web-</a:t>
            </a:r>
            <a:r>
              <a:rPr sz="800" spc="-10" dirty="0">
                <a:latin typeface="Calibri"/>
                <a:cs typeface="Calibri"/>
              </a:rPr>
              <a:t>clicks,logs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Mobility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sz="800" dirty="0">
                <a:latin typeface="Calibri"/>
                <a:cs typeface="Calibri"/>
              </a:rPr>
              <a:t>Open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data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55"/>
              </a:lnSpc>
            </a:pPr>
            <a:r>
              <a:rPr sz="800" spc="-20" dirty="0">
                <a:latin typeface="Calibri"/>
                <a:cs typeface="Calibri"/>
              </a:rPr>
              <a:t>Docs</a:t>
            </a:r>
            <a:endParaRPr sz="8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395"/>
              </a:spcBef>
            </a:pP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04854" y="1178306"/>
            <a:ext cx="785495" cy="553720"/>
            <a:chOff x="2004854" y="1178306"/>
            <a:chExt cx="785495" cy="553720"/>
          </a:xfrm>
        </p:grpSpPr>
        <p:sp>
          <p:nvSpPr>
            <p:cNvPr id="13" name="object 13"/>
            <p:cNvSpPr/>
            <p:nvPr/>
          </p:nvSpPr>
          <p:spPr>
            <a:xfrm>
              <a:off x="2007394" y="1180846"/>
              <a:ext cx="780415" cy="548640"/>
            </a:xfrm>
            <a:custGeom>
              <a:avLst/>
              <a:gdLst/>
              <a:ahLst/>
              <a:cxnLst/>
              <a:rect l="l" t="t" r="r" b="b"/>
              <a:pathLst>
                <a:path w="780414" h="548639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97748"/>
                  </a:lnTo>
                  <a:lnTo>
                    <a:pt x="3977" y="517448"/>
                  </a:lnTo>
                  <a:lnTo>
                    <a:pt x="14823" y="533536"/>
                  </a:lnTo>
                  <a:lnTo>
                    <a:pt x="30910" y="544382"/>
                  </a:lnTo>
                  <a:lnTo>
                    <a:pt x="50610" y="548359"/>
                  </a:lnTo>
                  <a:lnTo>
                    <a:pt x="729462" y="548359"/>
                  </a:lnTo>
                  <a:lnTo>
                    <a:pt x="749162" y="544382"/>
                  </a:lnTo>
                  <a:lnTo>
                    <a:pt x="765249" y="533536"/>
                  </a:lnTo>
                  <a:lnTo>
                    <a:pt x="776096" y="517448"/>
                  </a:lnTo>
                  <a:lnTo>
                    <a:pt x="780073" y="497748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49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7394" y="1180846"/>
              <a:ext cx="780415" cy="548640"/>
            </a:xfrm>
            <a:custGeom>
              <a:avLst/>
              <a:gdLst/>
              <a:ahLst/>
              <a:cxnLst/>
              <a:rect l="l" t="t" r="r" b="b"/>
              <a:pathLst>
                <a:path w="780414" h="548639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97748"/>
                  </a:lnTo>
                  <a:lnTo>
                    <a:pt x="3977" y="517448"/>
                  </a:lnTo>
                  <a:lnTo>
                    <a:pt x="14823" y="533536"/>
                  </a:lnTo>
                  <a:lnTo>
                    <a:pt x="30910" y="544382"/>
                  </a:lnTo>
                  <a:lnTo>
                    <a:pt x="50610" y="548359"/>
                  </a:lnTo>
                  <a:lnTo>
                    <a:pt x="729462" y="548359"/>
                  </a:lnTo>
                  <a:lnTo>
                    <a:pt x="749162" y="544382"/>
                  </a:lnTo>
                  <a:lnTo>
                    <a:pt x="765249" y="533536"/>
                  </a:lnTo>
                  <a:lnTo>
                    <a:pt x="776096" y="517448"/>
                  </a:lnTo>
                  <a:lnTo>
                    <a:pt x="780073" y="497748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49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93861" y="1155084"/>
            <a:ext cx="60706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marR="46355" indent="-635" algn="ctr">
              <a:lnSpc>
                <a:spcPct val="112900"/>
              </a:lnSpc>
              <a:spcBef>
                <a:spcPts val="100"/>
              </a:spcBef>
            </a:pPr>
            <a:r>
              <a:rPr sz="1000" spc="-20" dirty="0">
                <a:latin typeface="Calibri"/>
                <a:cs typeface="Calibri"/>
              </a:rPr>
              <a:t>Data </a:t>
            </a:r>
            <a:r>
              <a:rPr sz="1000" spc="-10" dirty="0">
                <a:latin typeface="Calibri"/>
                <a:cs typeface="Calibri"/>
              </a:rPr>
              <a:t>Strength-ening</a:t>
            </a:r>
            <a:endParaRPr sz="1000">
              <a:latin typeface="Calibri"/>
              <a:cs typeface="Calibri"/>
            </a:endParaRPr>
          </a:p>
          <a:p>
            <a:pPr marL="12700" marR="5080" algn="ctr">
              <a:lnSpc>
                <a:spcPts val="950"/>
              </a:lnSpc>
              <a:spcBef>
                <a:spcPts val="820"/>
              </a:spcBef>
            </a:pPr>
            <a:r>
              <a:rPr sz="800" spc="-10" dirty="0">
                <a:latin typeface="Calibri"/>
                <a:cs typeface="Calibri"/>
              </a:rPr>
              <a:t>Cleaning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Organizing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Aggregation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Management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errors</a:t>
            </a:r>
            <a:endParaRPr sz="800">
              <a:latin typeface="Calibri"/>
              <a:cs typeface="Calibri"/>
            </a:endParaRPr>
          </a:p>
          <a:p>
            <a:pPr marR="9525" algn="ctr">
              <a:lnSpc>
                <a:spcPct val="100000"/>
              </a:lnSpc>
              <a:spcBef>
                <a:spcPts val="350"/>
              </a:spcBef>
            </a:pP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04865" y="1245993"/>
            <a:ext cx="785495" cy="418465"/>
            <a:chOff x="2904865" y="1245993"/>
            <a:chExt cx="785495" cy="418465"/>
          </a:xfrm>
        </p:grpSpPr>
        <p:sp>
          <p:nvSpPr>
            <p:cNvPr id="17" name="object 17"/>
            <p:cNvSpPr/>
            <p:nvPr/>
          </p:nvSpPr>
          <p:spPr>
            <a:xfrm>
              <a:off x="2907405" y="1248533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5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49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49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7405" y="1248533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5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49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49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987268" y="1241139"/>
            <a:ext cx="620395" cy="36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12900"/>
              </a:lnSpc>
              <a:spcBef>
                <a:spcPts val="100"/>
              </a:spcBef>
            </a:pPr>
            <a:r>
              <a:rPr sz="1000" spc="-20" dirty="0">
                <a:latin typeface="Calibri"/>
                <a:cs typeface="Calibri"/>
              </a:rPr>
              <a:t>Data </a:t>
            </a:r>
            <a:r>
              <a:rPr sz="1000" spc="-25" dirty="0">
                <a:latin typeface="Calibri"/>
                <a:cs typeface="Calibri"/>
              </a:rPr>
              <a:t>engineering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81845" y="1770683"/>
            <a:ext cx="831215" cy="800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3820" marR="75565" indent="-635" algn="ctr">
              <a:lnSpc>
                <a:spcPts val="950"/>
              </a:lnSpc>
              <a:spcBef>
                <a:spcPts val="135"/>
              </a:spcBef>
            </a:pPr>
            <a:r>
              <a:rPr sz="800" spc="-10" dirty="0">
                <a:latin typeface="Calibri"/>
                <a:cs typeface="Calibri"/>
              </a:rPr>
              <a:t>Exploration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Representation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Display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05"/>
              </a:lnSpc>
            </a:pPr>
            <a:r>
              <a:rPr sz="800" dirty="0">
                <a:latin typeface="Calibri"/>
                <a:cs typeface="Calibri"/>
              </a:rPr>
              <a:t>Machine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Learning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55"/>
              </a:lnSpc>
            </a:pPr>
            <a:r>
              <a:rPr sz="800" dirty="0">
                <a:latin typeface="Calibri"/>
                <a:cs typeface="Calibri"/>
              </a:rPr>
              <a:t>Data</a:t>
            </a:r>
            <a:r>
              <a:rPr sz="800" spc="36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Mining</a:t>
            </a:r>
            <a:endParaRPr sz="8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395"/>
              </a:spcBef>
            </a:pP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70266" y="1245993"/>
            <a:ext cx="654685" cy="418465"/>
            <a:chOff x="3870266" y="1245993"/>
            <a:chExt cx="654685" cy="418465"/>
          </a:xfrm>
        </p:grpSpPr>
        <p:sp>
          <p:nvSpPr>
            <p:cNvPr id="22" name="object 22"/>
            <p:cNvSpPr/>
            <p:nvPr/>
          </p:nvSpPr>
          <p:spPr>
            <a:xfrm>
              <a:off x="3872806" y="1248533"/>
              <a:ext cx="649605" cy="413384"/>
            </a:xfrm>
            <a:custGeom>
              <a:avLst/>
              <a:gdLst/>
              <a:ahLst/>
              <a:cxnLst/>
              <a:rect l="l" t="t" r="r" b="b"/>
              <a:pathLst>
                <a:path w="649604" h="413385">
                  <a:moveTo>
                    <a:pt x="59868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598684" y="412984"/>
                  </a:lnTo>
                  <a:lnTo>
                    <a:pt x="618384" y="409007"/>
                  </a:lnTo>
                  <a:lnTo>
                    <a:pt x="634471" y="398161"/>
                  </a:lnTo>
                  <a:lnTo>
                    <a:pt x="645317" y="382074"/>
                  </a:lnTo>
                  <a:lnTo>
                    <a:pt x="649295" y="362374"/>
                  </a:lnTo>
                  <a:lnTo>
                    <a:pt x="649295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4" y="0"/>
                  </a:lnTo>
                  <a:close/>
                </a:path>
              </a:pathLst>
            </a:custGeom>
            <a:solidFill>
              <a:srgbClr val="D1F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2806" y="1248533"/>
              <a:ext cx="649605" cy="413384"/>
            </a:xfrm>
            <a:custGeom>
              <a:avLst/>
              <a:gdLst/>
              <a:ahLst/>
              <a:cxnLst/>
              <a:rect l="l" t="t" r="r" b="b"/>
              <a:pathLst>
                <a:path w="649604" h="413385">
                  <a:moveTo>
                    <a:pt x="59868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598684" y="412984"/>
                  </a:lnTo>
                  <a:lnTo>
                    <a:pt x="618384" y="409007"/>
                  </a:lnTo>
                  <a:lnTo>
                    <a:pt x="634471" y="398161"/>
                  </a:lnTo>
                  <a:lnTo>
                    <a:pt x="645317" y="382074"/>
                  </a:lnTo>
                  <a:lnTo>
                    <a:pt x="649295" y="362374"/>
                  </a:lnTo>
                  <a:lnTo>
                    <a:pt x="649295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94810" y="1376234"/>
            <a:ext cx="4057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latin typeface="Calibri"/>
                <a:cs typeface="Calibri"/>
              </a:rPr>
              <a:t>Business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4955" y="1769807"/>
            <a:ext cx="825500" cy="800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7314" marR="99060" algn="ctr">
              <a:lnSpc>
                <a:spcPts val="950"/>
              </a:lnSpc>
              <a:spcBef>
                <a:spcPts val="135"/>
              </a:spcBef>
            </a:pPr>
            <a:r>
              <a:rPr sz="800" spc="-10" dirty="0">
                <a:latin typeface="Calibri"/>
                <a:cs typeface="Calibri"/>
              </a:rPr>
              <a:t>Interpretation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Pattern</a:t>
            </a:r>
            <a:r>
              <a:rPr sz="800" spc="37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of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interests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05"/>
              </a:lnSpc>
            </a:pPr>
            <a:r>
              <a:rPr sz="800" dirty="0">
                <a:latin typeface="Calibri"/>
                <a:cs typeface="Calibri"/>
              </a:rPr>
              <a:t>Strategic</a:t>
            </a:r>
            <a:r>
              <a:rPr sz="800" spc="45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decision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55"/>
              </a:lnSpc>
            </a:pPr>
            <a:r>
              <a:rPr sz="800" spc="-10" dirty="0">
                <a:latin typeface="Calibri"/>
                <a:cs typeface="Calibri"/>
              </a:rPr>
              <a:t>Valuation</a:t>
            </a:r>
            <a:endParaRPr sz="8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395"/>
              </a:spcBef>
            </a:pP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4585" y="1436047"/>
            <a:ext cx="2945765" cy="38100"/>
            <a:chOff x="924585" y="1436047"/>
            <a:chExt cx="2945765" cy="38100"/>
          </a:xfrm>
        </p:grpSpPr>
        <p:sp>
          <p:nvSpPr>
            <p:cNvPr id="27" name="object 27"/>
            <p:cNvSpPr/>
            <p:nvPr/>
          </p:nvSpPr>
          <p:spPr>
            <a:xfrm>
              <a:off x="924585" y="1455026"/>
              <a:ext cx="150495" cy="0"/>
            </a:xfrm>
            <a:custGeom>
              <a:avLst/>
              <a:gdLst/>
              <a:ahLst/>
              <a:cxnLst/>
              <a:rect l="l" t="t" r="r" b="b"/>
              <a:pathLst>
                <a:path w="150494">
                  <a:moveTo>
                    <a:pt x="0" y="0"/>
                  </a:moveTo>
                  <a:lnTo>
                    <a:pt x="14990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54242" y="1436047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89986" y="1455026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89">
                  <a:moveTo>
                    <a:pt x="0" y="0"/>
                  </a:moveTo>
                  <a:lnTo>
                    <a:pt x="8451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54253" y="1436047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9998" y="1455026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89">
                  <a:moveTo>
                    <a:pt x="0" y="0"/>
                  </a:moveTo>
                  <a:lnTo>
                    <a:pt x="8451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54265" y="1436047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0009" y="1455026"/>
              <a:ext cx="150495" cy="0"/>
            </a:xfrm>
            <a:custGeom>
              <a:avLst/>
              <a:gdLst/>
              <a:ahLst/>
              <a:cxnLst/>
              <a:rect l="l" t="t" r="r" b="b"/>
              <a:pathLst>
                <a:path w="150495">
                  <a:moveTo>
                    <a:pt x="0" y="0"/>
                  </a:moveTo>
                  <a:lnTo>
                    <a:pt x="14990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19665" y="1436047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36" name="object 36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39" name="object 39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12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2757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Chain</a:t>
            </a:r>
            <a:r>
              <a:rPr spc="70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dirty="0"/>
              <a:t>the</a:t>
            </a:r>
            <a:r>
              <a:rPr spc="80" dirty="0"/>
              <a:t> </a:t>
            </a:r>
            <a:r>
              <a:rPr dirty="0"/>
              <a:t>data</a:t>
            </a:r>
            <a:r>
              <a:rPr spc="70" dirty="0"/>
              <a:t> </a:t>
            </a:r>
            <a:r>
              <a:rPr spc="-30" dirty="0"/>
              <a:t>engineering</a:t>
            </a:r>
            <a:r>
              <a:rPr spc="80" dirty="0"/>
              <a:t> </a:t>
            </a:r>
            <a:r>
              <a:rPr spc="-1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166" y="652087"/>
            <a:ext cx="532130" cy="280670"/>
            <a:chOff x="166166" y="652087"/>
            <a:chExt cx="532130" cy="280670"/>
          </a:xfrm>
        </p:grpSpPr>
        <p:sp>
          <p:nvSpPr>
            <p:cNvPr id="4" name="object 4"/>
            <p:cNvSpPr/>
            <p:nvPr/>
          </p:nvSpPr>
          <p:spPr>
            <a:xfrm>
              <a:off x="168706" y="654627"/>
              <a:ext cx="527050" cy="275590"/>
            </a:xfrm>
            <a:custGeom>
              <a:avLst/>
              <a:gdLst/>
              <a:ahLst/>
              <a:cxnLst/>
              <a:rect l="l" t="t" r="r" b="b"/>
              <a:pathLst>
                <a:path w="527050" h="275590">
                  <a:moveTo>
                    <a:pt x="263448" y="0"/>
                  </a:moveTo>
                  <a:lnTo>
                    <a:pt x="203041" y="3635"/>
                  </a:lnTo>
                  <a:lnTo>
                    <a:pt x="147589" y="13991"/>
                  </a:lnTo>
                  <a:lnTo>
                    <a:pt x="98674" y="30242"/>
                  </a:lnTo>
                  <a:lnTo>
                    <a:pt x="57876" y="51561"/>
                  </a:lnTo>
                  <a:lnTo>
                    <a:pt x="26776" y="77121"/>
                  </a:lnTo>
                  <a:lnTo>
                    <a:pt x="0" y="137661"/>
                  </a:lnTo>
                  <a:lnTo>
                    <a:pt x="6957" y="169226"/>
                  </a:lnTo>
                  <a:lnTo>
                    <a:pt x="57876" y="223762"/>
                  </a:lnTo>
                  <a:lnTo>
                    <a:pt x="98674" y="245081"/>
                  </a:lnTo>
                  <a:lnTo>
                    <a:pt x="147589" y="261331"/>
                  </a:lnTo>
                  <a:lnTo>
                    <a:pt x="203041" y="271687"/>
                  </a:lnTo>
                  <a:lnTo>
                    <a:pt x="263448" y="275323"/>
                  </a:lnTo>
                  <a:lnTo>
                    <a:pt x="323855" y="271687"/>
                  </a:lnTo>
                  <a:lnTo>
                    <a:pt x="379307" y="261331"/>
                  </a:lnTo>
                  <a:lnTo>
                    <a:pt x="428223" y="245081"/>
                  </a:lnTo>
                  <a:lnTo>
                    <a:pt x="469021" y="223762"/>
                  </a:lnTo>
                  <a:lnTo>
                    <a:pt x="500120" y="198202"/>
                  </a:lnTo>
                  <a:lnTo>
                    <a:pt x="526897" y="137661"/>
                  </a:lnTo>
                  <a:lnTo>
                    <a:pt x="519939" y="106096"/>
                  </a:lnTo>
                  <a:lnTo>
                    <a:pt x="469021" y="51561"/>
                  </a:lnTo>
                  <a:lnTo>
                    <a:pt x="428223" y="30242"/>
                  </a:lnTo>
                  <a:lnTo>
                    <a:pt x="379307" y="13991"/>
                  </a:lnTo>
                  <a:lnTo>
                    <a:pt x="323855" y="3635"/>
                  </a:lnTo>
                  <a:lnTo>
                    <a:pt x="26344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706" y="654627"/>
              <a:ext cx="527050" cy="275590"/>
            </a:xfrm>
            <a:custGeom>
              <a:avLst/>
              <a:gdLst/>
              <a:ahLst/>
              <a:cxnLst/>
              <a:rect l="l" t="t" r="r" b="b"/>
              <a:pathLst>
                <a:path w="527050" h="275590">
                  <a:moveTo>
                    <a:pt x="526897" y="137661"/>
                  </a:moveTo>
                  <a:lnTo>
                    <a:pt x="500120" y="77121"/>
                  </a:lnTo>
                  <a:lnTo>
                    <a:pt x="469021" y="51561"/>
                  </a:lnTo>
                  <a:lnTo>
                    <a:pt x="428223" y="30242"/>
                  </a:lnTo>
                  <a:lnTo>
                    <a:pt x="379307" y="13991"/>
                  </a:lnTo>
                  <a:lnTo>
                    <a:pt x="323855" y="3635"/>
                  </a:lnTo>
                  <a:lnTo>
                    <a:pt x="263448" y="0"/>
                  </a:lnTo>
                  <a:lnTo>
                    <a:pt x="203041" y="3635"/>
                  </a:lnTo>
                  <a:lnTo>
                    <a:pt x="147589" y="13991"/>
                  </a:lnTo>
                  <a:lnTo>
                    <a:pt x="98674" y="30242"/>
                  </a:lnTo>
                  <a:lnTo>
                    <a:pt x="57876" y="51561"/>
                  </a:lnTo>
                  <a:lnTo>
                    <a:pt x="26776" y="77121"/>
                  </a:lnTo>
                  <a:lnTo>
                    <a:pt x="0" y="137661"/>
                  </a:lnTo>
                  <a:lnTo>
                    <a:pt x="6957" y="169226"/>
                  </a:lnTo>
                  <a:lnTo>
                    <a:pt x="57876" y="223762"/>
                  </a:lnTo>
                  <a:lnTo>
                    <a:pt x="98674" y="245081"/>
                  </a:lnTo>
                  <a:lnTo>
                    <a:pt x="147589" y="261331"/>
                  </a:lnTo>
                  <a:lnTo>
                    <a:pt x="203041" y="271687"/>
                  </a:lnTo>
                  <a:lnTo>
                    <a:pt x="263448" y="275323"/>
                  </a:lnTo>
                  <a:lnTo>
                    <a:pt x="323855" y="271687"/>
                  </a:lnTo>
                  <a:lnTo>
                    <a:pt x="379307" y="261331"/>
                  </a:lnTo>
                  <a:lnTo>
                    <a:pt x="428223" y="245081"/>
                  </a:lnTo>
                  <a:lnTo>
                    <a:pt x="469021" y="223762"/>
                  </a:lnTo>
                  <a:lnTo>
                    <a:pt x="500120" y="198202"/>
                  </a:lnTo>
                  <a:lnTo>
                    <a:pt x="526897" y="13766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9057" y="689138"/>
            <a:ext cx="3067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39590" y="583257"/>
            <a:ext cx="785495" cy="418465"/>
            <a:chOff x="939590" y="583257"/>
            <a:chExt cx="785495" cy="418465"/>
          </a:xfrm>
        </p:grpSpPr>
        <p:sp>
          <p:nvSpPr>
            <p:cNvPr id="8" name="object 8"/>
            <p:cNvSpPr/>
            <p:nvPr/>
          </p:nvSpPr>
          <p:spPr>
            <a:xfrm>
              <a:off x="942130" y="585797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4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50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50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2130" y="585797"/>
              <a:ext cx="780415" cy="413384"/>
            </a:xfrm>
            <a:custGeom>
              <a:avLst/>
              <a:gdLst/>
              <a:ahLst/>
              <a:cxnLst/>
              <a:rect l="l" t="t" r="r" b="b"/>
              <a:pathLst>
                <a:path w="780414" h="413384">
                  <a:moveTo>
                    <a:pt x="72946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729462" y="412984"/>
                  </a:lnTo>
                  <a:lnTo>
                    <a:pt x="749162" y="409007"/>
                  </a:lnTo>
                  <a:lnTo>
                    <a:pt x="765250" y="398161"/>
                  </a:lnTo>
                  <a:lnTo>
                    <a:pt x="776096" y="382074"/>
                  </a:lnTo>
                  <a:lnTo>
                    <a:pt x="780073" y="362374"/>
                  </a:lnTo>
                  <a:lnTo>
                    <a:pt x="780073" y="50610"/>
                  </a:lnTo>
                  <a:lnTo>
                    <a:pt x="776096" y="30910"/>
                  </a:lnTo>
                  <a:lnTo>
                    <a:pt x="765250" y="14823"/>
                  </a:lnTo>
                  <a:lnTo>
                    <a:pt x="749162" y="3977"/>
                  </a:lnTo>
                  <a:lnTo>
                    <a:pt x="72946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6261" y="589634"/>
            <a:ext cx="61214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172085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Calibri"/>
                <a:cs typeface="Calibri"/>
              </a:rPr>
              <a:t>Pre-</a:t>
            </a:r>
            <a:r>
              <a:rPr sz="1100" spc="-25" dirty="0">
                <a:latin typeface="Calibri"/>
                <a:cs typeface="Calibri"/>
              </a:rPr>
              <a:t>processing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1226" y="583257"/>
            <a:ext cx="681990" cy="418465"/>
            <a:chOff x="1981226" y="583257"/>
            <a:chExt cx="681990" cy="418465"/>
          </a:xfrm>
        </p:grpSpPr>
        <p:sp>
          <p:nvSpPr>
            <p:cNvPr id="12" name="object 12"/>
            <p:cNvSpPr/>
            <p:nvPr/>
          </p:nvSpPr>
          <p:spPr>
            <a:xfrm>
              <a:off x="1983766" y="585797"/>
              <a:ext cx="676910" cy="413384"/>
            </a:xfrm>
            <a:custGeom>
              <a:avLst/>
              <a:gdLst/>
              <a:ahLst/>
              <a:cxnLst/>
              <a:rect l="l" t="t" r="r" b="b"/>
              <a:pathLst>
                <a:path w="676910" h="413384">
                  <a:moveTo>
                    <a:pt x="62621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626216" y="412984"/>
                  </a:lnTo>
                  <a:lnTo>
                    <a:pt x="645916" y="409007"/>
                  </a:lnTo>
                  <a:lnTo>
                    <a:pt x="662003" y="398161"/>
                  </a:lnTo>
                  <a:lnTo>
                    <a:pt x="672849" y="382074"/>
                  </a:lnTo>
                  <a:lnTo>
                    <a:pt x="676827" y="362374"/>
                  </a:lnTo>
                  <a:lnTo>
                    <a:pt x="676827" y="50610"/>
                  </a:lnTo>
                  <a:lnTo>
                    <a:pt x="672849" y="30910"/>
                  </a:lnTo>
                  <a:lnTo>
                    <a:pt x="662003" y="14823"/>
                  </a:lnTo>
                  <a:lnTo>
                    <a:pt x="645916" y="3977"/>
                  </a:lnTo>
                  <a:lnTo>
                    <a:pt x="6262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83766" y="585797"/>
              <a:ext cx="676910" cy="413384"/>
            </a:xfrm>
            <a:custGeom>
              <a:avLst/>
              <a:gdLst/>
              <a:ahLst/>
              <a:cxnLst/>
              <a:rect l="l" t="t" r="r" b="b"/>
              <a:pathLst>
                <a:path w="676910" h="413384">
                  <a:moveTo>
                    <a:pt x="62621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62374"/>
                  </a:lnTo>
                  <a:lnTo>
                    <a:pt x="3977" y="382074"/>
                  </a:lnTo>
                  <a:lnTo>
                    <a:pt x="14823" y="398161"/>
                  </a:lnTo>
                  <a:lnTo>
                    <a:pt x="30910" y="409007"/>
                  </a:lnTo>
                  <a:lnTo>
                    <a:pt x="50610" y="412984"/>
                  </a:lnTo>
                  <a:lnTo>
                    <a:pt x="626216" y="412984"/>
                  </a:lnTo>
                  <a:lnTo>
                    <a:pt x="645916" y="409007"/>
                  </a:lnTo>
                  <a:lnTo>
                    <a:pt x="662003" y="398161"/>
                  </a:lnTo>
                  <a:lnTo>
                    <a:pt x="672849" y="382074"/>
                  </a:lnTo>
                  <a:lnTo>
                    <a:pt x="676827" y="362374"/>
                  </a:lnTo>
                  <a:lnTo>
                    <a:pt x="676827" y="50610"/>
                  </a:lnTo>
                  <a:lnTo>
                    <a:pt x="672849" y="30910"/>
                  </a:lnTo>
                  <a:lnTo>
                    <a:pt x="662003" y="14823"/>
                  </a:lnTo>
                  <a:lnTo>
                    <a:pt x="645916" y="3977"/>
                  </a:lnTo>
                  <a:lnTo>
                    <a:pt x="62621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46414" y="605560"/>
            <a:ext cx="55181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02235" marR="5080" indent="-9017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Train</a:t>
            </a:r>
            <a:r>
              <a:rPr sz="1100" spc="15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95003" y="521234"/>
            <a:ext cx="654685" cy="542290"/>
            <a:chOff x="2895003" y="521234"/>
            <a:chExt cx="654685" cy="542290"/>
          </a:xfrm>
        </p:grpSpPr>
        <p:sp>
          <p:nvSpPr>
            <p:cNvPr id="16" name="object 16"/>
            <p:cNvSpPr/>
            <p:nvPr/>
          </p:nvSpPr>
          <p:spPr>
            <a:xfrm>
              <a:off x="2897543" y="523774"/>
              <a:ext cx="649605" cy="537210"/>
            </a:xfrm>
            <a:custGeom>
              <a:avLst/>
              <a:gdLst/>
              <a:ahLst/>
              <a:cxnLst/>
              <a:rect l="l" t="t" r="r" b="b"/>
              <a:pathLst>
                <a:path w="649604" h="537210">
                  <a:moveTo>
                    <a:pt x="59868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86418"/>
                  </a:lnTo>
                  <a:lnTo>
                    <a:pt x="3977" y="506118"/>
                  </a:lnTo>
                  <a:lnTo>
                    <a:pt x="14823" y="522206"/>
                  </a:lnTo>
                  <a:lnTo>
                    <a:pt x="30910" y="533052"/>
                  </a:lnTo>
                  <a:lnTo>
                    <a:pt x="50610" y="537029"/>
                  </a:lnTo>
                  <a:lnTo>
                    <a:pt x="598684" y="537029"/>
                  </a:lnTo>
                  <a:lnTo>
                    <a:pt x="618384" y="533052"/>
                  </a:lnTo>
                  <a:lnTo>
                    <a:pt x="634471" y="522206"/>
                  </a:lnTo>
                  <a:lnTo>
                    <a:pt x="645317" y="506118"/>
                  </a:lnTo>
                  <a:lnTo>
                    <a:pt x="649294" y="486418"/>
                  </a:lnTo>
                  <a:lnTo>
                    <a:pt x="649294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4" y="0"/>
                  </a:lnTo>
                  <a:close/>
                </a:path>
              </a:pathLst>
            </a:custGeom>
            <a:solidFill>
              <a:srgbClr val="D1F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97543" y="523774"/>
              <a:ext cx="649605" cy="537210"/>
            </a:xfrm>
            <a:custGeom>
              <a:avLst/>
              <a:gdLst/>
              <a:ahLst/>
              <a:cxnLst/>
              <a:rect l="l" t="t" r="r" b="b"/>
              <a:pathLst>
                <a:path w="649604" h="537210">
                  <a:moveTo>
                    <a:pt x="59868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86418"/>
                  </a:lnTo>
                  <a:lnTo>
                    <a:pt x="3977" y="506118"/>
                  </a:lnTo>
                  <a:lnTo>
                    <a:pt x="14823" y="522206"/>
                  </a:lnTo>
                  <a:lnTo>
                    <a:pt x="30910" y="533052"/>
                  </a:lnTo>
                  <a:lnTo>
                    <a:pt x="50610" y="537029"/>
                  </a:lnTo>
                  <a:lnTo>
                    <a:pt x="598684" y="537029"/>
                  </a:lnTo>
                  <a:lnTo>
                    <a:pt x="618384" y="533052"/>
                  </a:lnTo>
                  <a:lnTo>
                    <a:pt x="634471" y="522206"/>
                  </a:lnTo>
                  <a:lnTo>
                    <a:pt x="645317" y="506118"/>
                  </a:lnTo>
                  <a:lnTo>
                    <a:pt x="649294" y="486418"/>
                  </a:lnTo>
                  <a:lnTo>
                    <a:pt x="649294" y="50610"/>
                  </a:lnTo>
                  <a:lnTo>
                    <a:pt x="645317" y="30910"/>
                  </a:lnTo>
                  <a:lnTo>
                    <a:pt x="634471" y="14823"/>
                  </a:lnTo>
                  <a:lnTo>
                    <a:pt x="618384" y="3977"/>
                  </a:lnTo>
                  <a:lnTo>
                    <a:pt x="5986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63748" y="519517"/>
            <a:ext cx="51689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Calibri"/>
                <a:cs typeface="Calibri"/>
              </a:rPr>
              <a:t>Evaluate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02534" y="652087"/>
            <a:ext cx="639445" cy="280670"/>
            <a:chOff x="3802534" y="652087"/>
            <a:chExt cx="639445" cy="280670"/>
          </a:xfrm>
        </p:grpSpPr>
        <p:sp>
          <p:nvSpPr>
            <p:cNvPr id="20" name="object 20"/>
            <p:cNvSpPr/>
            <p:nvPr/>
          </p:nvSpPr>
          <p:spPr>
            <a:xfrm>
              <a:off x="3805074" y="654627"/>
              <a:ext cx="634365" cy="275590"/>
            </a:xfrm>
            <a:custGeom>
              <a:avLst/>
              <a:gdLst/>
              <a:ahLst/>
              <a:cxnLst/>
              <a:rect l="l" t="t" r="r" b="b"/>
              <a:pathLst>
                <a:path w="634364" h="275590">
                  <a:moveTo>
                    <a:pt x="317128" y="0"/>
                  </a:moveTo>
                  <a:lnTo>
                    <a:pt x="253215" y="2796"/>
                  </a:lnTo>
                  <a:lnTo>
                    <a:pt x="193686" y="10818"/>
                  </a:lnTo>
                  <a:lnTo>
                    <a:pt x="139817" y="23510"/>
                  </a:lnTo>
                  <a:lnTo>
                    <a:pt x="92883" y="40319"/>
                  </a:lnTo>
                  <a:lnTo>
                    <a:pt x="54159" y="60693"/>
                  </a:lnTo>
                  <a:lnTo>
                    <a:pt x="6442" y="109917"/>
                  </a:lnTo>
                  <a:lnTo>
                    <a:pt x="0" y="137661"/>
                  </a:lnTo>
                  <a:lnTo>
                    <a:pt x="6442" y="165405"/>
                  </a:lnTo>
                  <a:lnTo>
                    <a:pt x="54159" y="214630"/>
                  </a:lnTo>
                  <a:lnTo>
                    <a:pt x="92883" y="235003"/>
                  </a:lnTo>
                  <a:lnTo>
                    <a:pt x="139817" y="251813"/>
                  </a:lnTo>
                  <a:lnTo>
                    <a:pt x="193686" y="264505"/>
                  </a:lnTo>
                  <a:lnTo>
                    <a:pt x="253215" y="272526"/>
                  </a:lnTo>
                  <a:lnTo>
                    <a:pt x="317128" y="275323"/>
                  </a:lnTo>
                  <a:lnTo>
                    <a:pt x="381041" y="272526"/>
                  </a:lnTo>
                  <a:lnTo>
                    <a:pt x="440570" y="264505"/>
                  </a:lnTo>
                  <a:lnTo>
                    <a:pt x="494439" y="251813"/>
                  </a:lnTo>
                  <a:lnTo>
                    <a:pt x="541373" y="235003"/>
                  </a:lnTo>
                  <a:lnTo>
                    <a:pt x="580097" y="214630"/>
                  </a:lnTo>
                  <a:lnTo>
                    <a:pt x="627814" y="165405"/>
                  </a:lnTo>
                  <a:lnTo>
                    <a:pt x="634257" y="137661"/>
                  </a:lnTo>
                  <a:lnTo>
                    <a:pt x="627814" y="109917"/>
                  </a:lnTo>
                  <a:lnTo>
                    <a:pt x="580097" y="60693"/>
                  </a:lnTo>
                  <a:lnTo>
                    <a:pt x="541373" y="40319"/>
                  </a:lnTo>
                  <a:lnTo>
                    <a:pt x="494439" y="23510"/>
                  </a:lnTo>
                  <a:lnTo>
                    <a:pt x="440570" y="10818"/>
                  </a:lnTo>
                  <a:lnTo>
                    <a:pt x="381041" y="2796"/>
                  </a:lnTo>
                  <a:lnTo>
                    <a:pt x="31712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5074" y="654627"/>
              <a:ext cx="634365" cy="275590"/>
            </a:xfrm>
            <a:custGeom>
              <a:avLst/>
              <a:gdLst/>
              <a:ahLst/>
              <a:cxnLst/>
              <a:rect l="l" t="t" r="r" b="b"/>
              <a:pathLst>
                <a:path w="634364" h="275590">
                  <a:moveTo>
                    <a:pt x="634257" y="137661"/>
                  </a:moveTo>
                  <a:lnTo>
                    <a:pt x="609335" y="84077"/>
                  </a:lnTo>
                  <a:lnTo>
                    <a:pt x="541373" y="40319"/>
                  </a:lnTo>
                  <a:lnTo>
                    <a:pt x="494439" y="23510"/>
                  </a:lnTo>
                  <a:lnTo>
                    <a:pt x="440570" y="10818"/>
                  </a:lnTo>
                  <a:lnTo>
                    <a:pt x="381041" y="2796"/>
                  </a:lnTo>
                  <a:lnTo>
                    <a:pt x="317128" y="0"/>
                  </a:lnTo>
                  <a:lnTo>
                    <a:pt x="253215" y="2796"/>
                  </a:lnTo>
                  <a:lnTo>
                    <a:pt x="193686" y="10818"/>
                  </a:lnTo>
                  <a:lnTo>
                    <a:pt x="139817" y="23510"/>
                  </a:lnTo>
                  <a:lnTo>
                    <a:pt x="92883" y="40319"/>
                  </a:lnTo>
                  <a:lnTo>
                    <a:pt x="54159" y="60693"/>
                  </a:lnTo>
                  <a:lnTo>
                    <a:pt x="6442" y="109917"/>
                  </a:lnTo>
                  <a:lnTo>
                    <a:pt x="0" y="137661"/>
                  </a:lnTo>
                  <a:lnTo>
                    <a:pt x="6442" y="165405"/>
                  </a:lnTo>
                  <a:lnTo>
                    <a:pt x="54159" y="214630"/>
                  </a:lnTo>
                  <a:lnTo>
                    <a:pt x="92883" y="235003"/>
                  </a:lnTo>
                  <a:lnTo>
                    <a:pt x="139817" y="251813"/>
                  </a:lnTo>
                  <a:lnTo>
                    <a:pt x="193686" y="264505"/>
                  </a:lnTo>
                  <a:lnTo>
                    <a:pt x="253215" y="272526"/>
                  </a:lnTo>
                  <a:lnTo>
                    <a:pt x="317128" y="275323"/>
                  </a:lnTo>
                  <a:lnTo>
                    <a:pt x="381041" y="272526"/>
                  </a:lnTo>
                  <a:lnTo>
                    <a:pt x="440570" y="264505"/>
                  </a:lnTo>
                  <a:lnTo>
                    <a:pt x="494439" y="251813"/>
                  </a:lnTo>
                  <a:lnTo>
                    <a:pt x="541373" y="235003"/>
                  </a:lnTo>
                  <a:lnTo>
                    <a:pt x="580097" y="214630"/>
                  </a:lnTo>
                  <a:lnTo>
                    <a:pt x="627814" y="165405"/>
                  </a:lnTo>
                  <a:lnTo>
                    <a:pt x="634257" y="13766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31107" y="691590"/>
            <a:ext cx="382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8134" y="773310"/>
            <a:ext cx="3104515" cy="381635"/>
            <a:chOff x="698134" y="773310"/>
            <a:chExt cx="3104515" cy="381635"/>
          </a:xfrm>
        </p:grpSpPr>
        <p:sp>
          <p:nvSpPr>
            <p:cNvPr id="24" name="object 24"/>
            <p:cNvSpPr/>
            <p:nvPr/>
          </p:nvSpPr>
          <p:spPr>
            <a:xfrm>
              <a:off x="698134" y="792289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5">
                  <a:moveTo>
                    <a:pt x="0" y="0"/>
                  </a:moveTo>
                  <a:lnTo>
                    <a:pt x="21109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8989" y="773310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4734" y="792289"/>
              <a:ext cx="226695" cy="0"/>
            </a:xfrm>
            <a:custGeom>
              <a:avLst/>
              <a:gdLst/>
              <a:ahLst/>
              <a:cxnLst/>
              <a:rect l="l" t="t" r="r" b="b"/>
              <a:pathLst>
                <a:path w="226694">
                  <a:moveTo>
                    <a:pt x="0" y="0"/>
                  </a:moveTo>
                  <a:lnTo>
                    <a:pt x="22613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30625" y="773310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63123" y="792289"/>
              <a:ext cx="201930" cy="0"/>
            </a:xfrm>
            <a:custGeom>
              <a:avLst/>
              <a:gdLst/>
              <a:ahLst/>
              <a:cxnLst/>
              <a:rect l="l" t="t" r="r" b="b"/>
              <a:pathLst>
                <a:path w="201930">
                  <a:moveTo>
                    <a:pt x="0" y="0"/>
                  </a:moveTo>
                  <a:lnTo>
                    <a:pt x="2015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44403" y="773310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49369" y="792289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80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51933" y="773310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0" y="0"/>
                  </a:moveTo>
                  <a:lnTo>
                    <a:pt x="7117" y="9845"/>
                  </a:lnTo>
                  <a:lnTo>
                    <a:pt x="9489" y="18978"/>
                  </a:lnTo>
                  <a:lnTo>
                    <a:pt x="7117" y="28112"/>
                  </a:lnTo>
                  <a:lnTo>
                    <a:pt x="0" y="37957"/>
                  </a:lnTo>
                  <a:lnTo>
                    <a:pt x="12533" y="30543"/>
                  </a:lnTo>
                  <a:lnTo>
                    <a:pt x="26253" y="25146"/>
                  </a:lnTo>
                  <a:lnTo>
                    <a:pt x="39499" y="21410"/>
                  </a:lnTo>
                  <a:lnTo>
                    <a:pt x="50609" y="18978"/>
                  </a:lnTo>
                  <a:lnTo>
                    <a:pt x="39499" y="16546"/>
                  </a:lnTo>
                  <a:lnTo>
                    <a:pt x="26253" y="12810"/>
                  </a:lnTo>
                  <a:lnTo>
                    <a:pt x="12533" y="7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32166" y="1031678"/>
              <a:ext cx="1890395" cy="120650"/>
            </a:xfrm>
            <a:custGeom>
              <a:avLst/>
              <a:gdLst/>
              <a:ahLst/>
              <a:cxnLst/>
              <a:rect l="l" t="t" r="r" b="b"/>
              <a:pathLst>
                <a:path w="1890395" h="120650">
                  <a:moveTo>
                    <a:pt x="1890024" y="31656"/>
                  </a:moveTo>
                  <a:lnTo>
                    <a:pt x="1890024" y="120615"/>
                  </a:lnTo>
                </a:path>
                <a:path w="1890395" h="120650">
                  <a:moveTo>
                    <a:pt x="1890024" y="120615"/>
                  </a:moveTo>
                  <a:lnTo>
                    <a:pt x="0" y="120615"/>
                  </a:lnTo>
                </a:path>
                <a:path w="1890395" h="120650">
                  <a:moveTo>
                    <a:pt x="0" y="12061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3188" y="1001312"/>
              <a:ext cx="38100" cy="50800"/>
            </a:xfrm>
            <a:custGeom>
              <a:avLst/>
              <a:gdLst/>
              <a:ahLst/>
              <a:cxnLst/>
              <a:rect l="l" t="t" r="r" b="b"/>
              <a:pathLst>
                <a:path w="38100" h="50800">
                  <a:moveTo>
                    <a:pt x="0" y="50609"/>
                  </a:moveTo>
                  <a:lnTo>
                    <a:pt x="9845" y="43492"/>
                  </a:lnTo>
                  <a:lnTo>
                    <a:pt x="18978" y="41120"/>
                  </a:lnTo>
                  <a:lnTo>
                    <a:pt x="28112" y="43492"/>
                  </a:lnTo>
                  <a:lnTo>
                    <a:pt x="37957" y="50609"/>
                  </a:lnTo>
                  <a:lnTo>
                    <a:pt x="30543" y="38076"/>
                  </a:lnTo>
                  <a:lnTo>
                    <a:pt x="25146" y="24356"/>
                  </a:lnTo>
                  <a:lnTo>
                    <a:pt x="21410" y="11110"/>
                  </a:lnTo>
                  <a:lnTo>
                    <a:pt x="18978" y="0"/>
                  </a:lnTo>
                  <a:lnTo>
                    <a:pt x="16546" y="11110"/>
                  </a:lnTo>
                  <a:lnTo>
                    <a:pt x="12810" y="24356"/>
                  </a:lnTo>
                  <a:lnTo>
                    <a:pt x="7413" y="38076"/>
                  </a:lnTo>
                  <a:lnTo>
                    <a:pt x="0" y="50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35" y="1366923"/>
            <a:ext cx="114214" cy="11421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67258" y="135379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2550">
              <a:lnSpc>
                <a:spcPct val="102699"/>
              </a:lnSpc>
              <a:spcBef>
                <a:spcPts val="55"/>
              </a:spcBef>
            </a:pPr>
            <a:r>
              <a:rPr spc="-10" dirty="0"/>
              <a:t>Understand</a:t>
            </a:r>
            <a:r>
              <a:rPr spc="50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specify</a:t>
            </a:r>
            <a:r>
              <a:rPr spc="50" dirty="0"/>
              <a:t> </a:t>
            </a:r>
            <a:r>
              <a:rPr spc="-10" dirty="0"/>
              <a:t>project goals</a:t>
            </a: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pc="-10" dirty="0"/>
              <a:t>Pre-processing/visualize/analyze </a:t>
            </a:r>
            <a:r>
              <a:rPr spc="-20" dirty="0"/>
              <a:t>data</a:t>
            </a:r>
          </a:p>
          <a:p>
            <a:pPr marL="12700" marR="364490">
              <a:lnSpc>
                <a:spcPct val="125299"/>
              </a:lnSpc>
            </a:pPr>
            <a:r>
              <a:rPr dirty="0"/>
              <a:t>Which</a:t>
            </a:r>
            <a:r>
              <a:rPr spc="90" dirty="0"/>
              <a:t> </a:t>
            </a:r>
            <a:r>
              <a:rPr spc="60" dirty="0"/>
              <a:t>ML</a:t>
            </a:r>
            <a:r>
              <a:rPr spc="95" dirty="0"/>
              <a:t> </a:t>
            </a:r>
            <a:r>
              <a:rPr spc="-25" dirty="0"/>
              <a:t>problem</a:t>
            </a:r>
            <a:r>
              <a:rPr spc="95" dirty="0"/>
              <a:t> </a:t>
            </a:r>
            <a:r>
              <a:rPr dirty="0"/>
              <a:t>is</a:t>
            </a:r>
            <a:r>
              <a:rPr spc="90" dirty="0"/>
              <a:t> </a:t>
            </a:r>
            <a:r>
              <a:rPr spc="-25" dirty="0"/>
              <a:t>it? </a:t>
            </a:r>
            <a:r>
              <a:rPr dirty="0"/>
              <a:t>Design</a:t>
            </a:r>
            <a:r>
              <a:rPr spc="85" dirty="0"/>
              <a:t> </a:t>
            </a:r>
            <a:r>
              <a:rPr dirty="0"/>
              <a:t>a</a:t>
            </a:r>
            <a:r>
              <a:rPr spc="90" dirty="0"/>
              <a:t> </a:t>
            </a:r>
            <a:r>
              <a:rPr dirty="0"/>
              <a:t>solving</a:t>
            </a:r>
            <a:r>
              <a:rPr spc="85" dirty="0"/>
              <a:t> </a:t>
            </a:r>
            <a:r>
              <a:rPr spc="-10" dirty="0"/>
              <a:t>approach </a:t>
            </a:r>
            <a:r>
              <a:rPr dirty="0"/>
              <a:t>Evaluate</a:t>
            </a:r>
            <a:r>
              <a:rPr spc="114" dirty="0"/>
              <a:t> </a:t>
            </a:r>
            <a:r>
              <a:rPr dirty="0"/>
              <a:t>its</a:t>
            </a:r>
            <a:r>
              <a:rPr spc="114" dirty="0"/>
              <a:t> </a:t>
            </a:r>
            <a:r>
              <a:rPr spc="-10" dirty="0"/>
              <a:t>performance </a:t>
            </a:r>
            <a:r>
              <a:rPr dirty="0"/>
              <a:t>Go</a:t>
            </a:r>
            <a:r>
              <a:rPr spc="110" dirty="0"/>
              <a:t> </a:t>
            </a:r>
            <a:r>
              <a:rPr dirty="0"/>
              <a:t>to</a:t>
            </a:r>
            <a:r>
              <a:rPr spc="110" dirty="0"/>
              <a:t> </a:t>
            </a:r>
            <a:r>
              <a:rPr dirty="0"/>
              <a:t>to</a:t>
            </a:r>
            <a:r>
              <a:rPr spc="114" dirty="0"/>
              <a:t> </a:t>
            </a:r>
            <a:r>
              <a:rPr dirty="0"/>
              <a:t>2)</a:t>
            </a:r>
            <a:r>
              <a:rPr spc="110" dirty="0"/>
              <a:t> </a:t>
            </a:r>
            <a:r>
              <a:rPr dirty="0"/>
              <a:t>if</a:t>
            </a:r>
            <a:r>
              <a:rPr spc="114" dirty="0"/>
              <a:t> </a:t>
            </a:r>
            <a:r>
              <a:rPr spc="-10" dirty="0"/>
              <a:t>needed</a:t>
            </a: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135" y="1749028"/>
            <a:ext cx="114214" cy="11421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67258" y="1735917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135" y="2131133"/>
            <a:ext cx="114214" cy="11421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67258" y="211802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5135" y="2341165"/>
            <a:ext cx="114214" cy="11421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67258" y="232805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35" y="2551198"/>
            <a:ext cx="114214" cy="11421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67258" y="2538087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135" y="2761230"/>
            <a:ext cx="114214" cy="11421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67258" y="27481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73921" y="1284262"/>
            <a:ext cx="792480" cy="6095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194062" y="2529559"/>
            <a:ext cx="22860" cy="5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0"/>
              </a:lnSpc>
            </a:pPr>
            <a:r>
              <a:rPr sz="350" spc="-50" dirty="0">
                <a:solidFill>
                  <a:srgbClr val="3B3B3B"/>
                </a:solidFill>
                <a:latin typeface="Times New Roman"/>
                <a:cs typeface="Times New Roman"/>
              </a:rPr>
              <a:t>1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152869" y="2502581"/>
            <a:ext cx="103505" cy="108585"/>
            <a:chOff x="3152869" y="2502581"/>
            <a:chExt cx="103505" cy="108585"/>
          </a:xfrm>
        </p:grpSpPr>
        <p:sp>
          <p:nvSpPr>
            <p:cNvPr id="50" name="object 50"/>
            <p:cNvSpPr/>
            <p:nvPr/>
          </p:nvSpPr>
          <p:spPr>
            <a:xfrm>
              <a:off x="3154702" y="2504414"/>
              <a:ext cx="99695" cy="105410"/>
            </a:xfrm>
            <a:custGeom>
              <a:avLst/>
              <a:gdLst/>
              <a:ahLst/>
              <a:cxnLst/>
              <a:rect l="l" t="t" r="r" b="b"/>
              <a:pathLst>
                <a:path w="99695" h="105410">
                  <a:moveTo>
                    <a:pt x="49778" y="104904"/>
                  </a:moveTo>
                  <a:lnTo>
                    <a:pt x="0" y="104904"/>
                  </a:lnTo>
                  <a:lnTo>
                    <a:pt x="0" y="0"/>
                  </a:lnTo>
                  <a:lnTo>
                    <a:pt x="99565" y="0"/>
                  </a:lnTo>
                  <a:lnTo>
                    <a:pt x="99565" y="104904"/>
                  </a:lnTo>
                  <a:lnTo>
                    <a:pt x="49778" y="104904"/>
                  </a:lnTo>
                  <a:close/>
                </a:path>
              </a:pathLst>
            </a:custGeom>
            <a:ln w="3665">
              <a:solidFill>
                <a:srgbClr val="345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59059" y="2505644"/>
              <a:ext cx="93980" cy="99695"/>
            </a:xfrm>
            <a:custGeom>
              <a:avLst/>
              <a:gdLst/>
              <a:ahLst/>
              <a:cxnLst/>
              <a:rect l="l" t="t" r="r" b="b"/>
              <a:pathLst>
                <a:path w="93979" h="99694">
                  <a:moveTo>
                    <a:pt x="93959" y="0"/>
                  </a:moveTo>
                  <a:lnTo>
                    <a:pt x="0" y="0"/>
                  </a:lnTo>
                  <a:lnTo>
                    <a:pt x="0" y="99626"/>
                  </a:lnTo>
                  <a:lnTo>
                    <a:pt x="93959" y="99626"/>
                  </a:lnTo>
                  <a:lnTo>
                    <a:pt x="93959" y="0"/>
                  </a:lnTo>
                  <a:close/>
                </a:path>
              </a:pathLst>
            </a:custGeom>
            <a:solidFill>
              <a:srgbClr val="CC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59059" y="2505644"/>
              <a:ext cx="93980" cy="99695"/>
            </a:xfrm>
            <a:custGeom>
              <a:avLst/>
              <a:gdLst/>
              <a:ahLst/>
              <a:cxnLst/>
              <a:rect l="l" t="t" r="r" b="b"/>
              <a:pathLst>
                <a:path w="93979" h="99694">
                  <a:moveTo>
                    <a:pt x="0" y="49809"/>
                  </a:moveTo>
                  <a:lnTo>
                    <a:pt x="0" y="0"/>
                  </a:lnTo>
                  <a:lnTo>
                    <a:pt x="93959" y="0"/>
                  </a:lnTo>
                  <a:lnTo>
                    <a:pt x="93959" y="99626"/>
                  </a:lnTo>
                  <a:lnTo>
                    <a:pt x="0" y="99626"/>
                  </a:lnTo>
                  <a:lnTo>
                    <a:pt x="0" y="49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850730" y="2290847"/>
            <a:ext cx="207645" cy="633095"/>
            <a:chOff x="2850730" y="2290847"/>
            <a:chExt cx="207645" cy="633095"/>
          </a:xfrm>
        </p:grpSpPr>
        <p:sp>
          <p:nvSpPr>
            <p:cNvPr id="54" name="object 54"/>
            <p:cNvSpPr/>
            <p:nvPr/>
          </p:nvSpPr>
          <p:spPr>
            <a:xfrm>
              <a:off x="2956326" y="2292680"/>
              <a:ext cx="100330" cy="629285"/>
            </a:xfrm>
            <a:custGeom>
              <a:avLst/>
              <a:gdLst/>
              <a:ahLst/>
              <a:cxnLst/>
              <a:rect l="l" t="t" r="r" b="b"/>
              <a:pathLst>
                <a:path w="100330" h="629285">
                  <a:moveTo>
                    <a:pt x="49776" y="419608"/>
                  </a:moveTo>
                  <a:lnTo>
                    <a:pt x="0" y="419608"/>
                  </a:lnTo>
                  <a:lnTo>
                    <a:pt x="0" y="314703"/>
                  </a:lnTo>
                  <a:lnTo>
                    <a:pt x="99565" y="314703"/>
                  </a:lnTo>
                  <a:lnTo>
                    <a:pt x="99565" y="419608"/>
                  </a:lnTo>
                  <a:lnTo>
                    <a:pt x="49776" y="419608"/>
                  </a:lnTo>
                  <a:close/>
                </a:path>
                <a:path w="100330" h="629285">
                  <a:moveTo>
                    <a:pt x="49776" y="314703"/>
                  </a:moveTo>
                  <a:lnTo>
                    <a:pt x="0" y="314703"/>
                  </a:lnTo>
                  <a:lnTo>
                    <a:pt x="0" y="209798"/>
                  </a:lnTo>
                  <a:lnTo>
                    <a:pt x="99565" y="209798"/>
                  </a:lnTo>
                  <a:lnTo>
                    <a:pt x="99565" y="314703"/>
                  </a:lnTo>
                  <a:lnTo>
                    <a:pt x="49776" y="314703"/>
                  </a:lnTo>
                  <a:close/>
                </a:path>
                <a:path w="100330" h="629285">
                  <a:moveTo>
                    <a:pt x="49776" y="104904"/>
                  </a:moveTo>
                  <a:lnTo>
                    <a:pt x="0" y="104904"/>
                  </a:lnTo>
                  <a:lnTo>
                    <a:pt x="0" y="0"/>
                  </a:lnTo>
                  <a:lnTo>
                    <a:pt x="99565" y="0"/>
                  </a:lnTo>
                  <a:lnTo>
                    <a:pt x="99565" y="104904"/>
                  </a:lnTo>
                  <a:lnTo>
                    <a:pt x="49776" y="104904"/>
                  </a:lnTo>
                  <a:close/>
                </a:path>
                <a:path w="100330" h="629285">
                  <a:moveTo>
                    <a:pt x="49776" y="209798"/>
                  </a:moveTo>
                  <a:lnTo>
                    <a:pt x="0" y="209798"/>
                  </a:lnTo>
                  <a:lnTo>
                    <a:pt x="0" y="104904"/>
                  </a:lnTo>
                  <a:lnTo>
                    <a:pt x="99565" y="104904"/>
                  </a:lnTo>
                  <a:lnTo>
                    <a:pt x="99565" y="209798"/>
                  </a:lnTo>
                  <a:lnTo>
                    <a:pt x="49776" y="209798"/>
                  </a:lnTo>
                  <a:close/>
                </a:path>
                <a:path w="100330" h="629285">
                  <a:moveTo>
                    <a:pt x="49776" y="524510"/>
                  </a:moveTo>
                  <a:lnTo>
                    <a:pt x="0" y="524510"/>
                  </a:lnTo>
                  <a:lnTo>
                    <a:pt x="0" y="419608"/>
                  </a:lnTo>
                  <a:lnTo>
                    <a:pt x="99565" y="419608"/>
                  </a:lnTo>
                  <a:lnTo>
                    <a:pt x="99565" y="524510"/>
                  </a:lnTo>
                  <a:lnTo>
                    <a:pt x="49776" y="524510"/>
                  </a:lnTo>
                  <a:close/>
                </a:path>
                <a:path w="100330" h="629285">
                  <a:moveTo>
                    <a:pt x="49776" y="629158"/>
                  </a:moveTo>
                  <a:lnTo>
                    <a:pt x="0" y="629158"/>
                  </a:lnTo>
                  <a:lnTo>
                    <a:pt x="0" y="524253"/>
                  </a:lnTo>
                  <a:lnTo>
                    <a:pt x="99565" y="524253"/>
                  </a:lnTo>
                  <a:lnTo>
                    <a:pt x="99565" y="629158"/>
                  </a:lnTo>
                  <a:lnTo>
                    <a:pt x="49776" y="629158"/>
                  </a:lnTo>
                  <a:close/>
                </a:path>
                <a:path w="100330" h="629285">
                  <a:moveTo>
                    <a:pt x="50035" y="419608"/>
                  </a:moveTo>
                  <a:lnTo>
                    <a:pt x="246" y="419608"/>
                  </a:lnTo>
                  <a:lnTo>
                    <a:pt x="246" y="314703"/>
                  </a:lnTo>
                  <a:lnTo>
                    <a:pt x="99814" y="314703"/>
                  </a:lnTo>
                  <a:lnTo>
                    <a:pt x="99814" y="419608"/>
                  </a:lnTo>
                  <a:lnTo>
                    <a:pt x="50035" y="419608"/>
                  </a:lnTo>
                  <a:close/>
                </a:path>
                <a:path w="100330" h="629285">
                  <a:moveTo>
                    <a:pt x="50035" y="314703"/>
                  </a:moveTo>
                  <a:lnTo>
                    <a:pt x="246" y="314703"/>
                  </a:lnTo>
                  <a:lnTo>
                    <a:pt x="246" y="209798"/>
                  </a:lnTo>
                  <a:lnTo>
                    <a:pt x="99814" y="209798"/>
                  </a:lnTo>
                  <a:lnTo>
                    <a:pt x="99814" y="314703"/>
                  </a:lnTo>
                  <a:lnTo>
                    <a:pt x="50035" y="314703"/>
                  </a:lnTo>
                  <a:close/>
                </a:path>
                <a:path w="100330" h="629285">
                  <a:moveTo>
                    <a:pt x="50035" y="104904"/>
                  </a:moveTo>
                  <a:lnTo>
                    <a:pt x="246" y="104904"/>
                  </a:lnTo>
                  <a:lnTo>
                    <a:pt x="246" y="0"/>
                  </a:lnTo>
                  <a:lnTo>
                    <a:pt x="99814" y="0"/>
                  </a:lnTo>
                  <a:lnTo>
                    <a:pt x="99814" y="104904"/>
                  </a:lnTo>
                  <a:lnTo>
                    <a:pt x="50035" y="104904"/>
                  </a:lnTo>
                  <a:close/>
                </a:path>
                <a:path w="100330" h="629285">
                  <a:moveTo>
                    <a:pt x="50035" y="209798"/>
                  </a:moveTo>
                  <a:lnTo>
                    <a:pt x="246" y="209798"/>
                  </a:lnTo>
                  <a:lnTo>
                    <a:pt x="246" y="104904"/>
                  </a:lnTo>
                  <a:lnTo>
                    <a:pt x="99814" y="104904"/>
                  </a:lnTo>
                  <a:lnTo>
                    <a:pt x="99814" y="209798"/>
                  </a:lnTo>
                  <a:lnTo>
                    <a:pt x="50035" y="209798"/>
                  </a:lnTo>
                  <a:close/>
                </a:path>
                <a:path w="100330" h="629285">
                  <a:moveTo>
                    <a:pt x="50035" y="524510"/>
                  </a:moveTo>
                  <a:lnTo>
                    <a:pt x="246" y="524510"/>
                  </a:lnTo>
                  <a:lnTo>
                    <a:pt x="246" y="419608"/>
                  </a:lnTo>
                  <a:lnTo>
                    <a:pt x="99814" y="419608"/>
                  </a:lnTo>
                  <a:lnTo>
                    <a:pt x="99814" y="524510"/>
                  </a:lnTo>
                  <a:lnTo>
                    <a:pt x="50035" y="524510"/>
                  </a:lnTo>
                  <a:close/>
                </a:path>
                <a:path w="100330" h="629285">
                  <a:moveTo>
                    <a:pt x="50035" y="629158"/>
                  </a:moveTo>
                  <a:lnTo>
                    <a:pt x="246" y="629158"/>
                  </a:lnTo>
                  <a:lnTo>
                    <a:pt x="246" y="524253"/>
                  </a:lnTo>
                  <a:lnTo>
                    <a:pt x="99814" y="524253"/>
                  </a:lnTo>
                  <a:lnTo>
                    <a:pt x="99814" y="629158"/>
                  </a:lnTo>
                  <a:lnTo>
                    <a:pt x="50035" y="629158"/>
                  </a:lnTo>
                  <a:close/>
                </a:path>
                <a:path w="100330" h="629285">
                  <a:moveTo>
                    <a:pt x="50035" y="419608"/>
                  </a:moveTo>
                  <a:lnTo>
                    <a:pt x="246" y="419608"/>
                  </a:lnTo>
                  <a:lnTo>
                    <a:pt x="246" y="314703"/>
                  </a:lnTo>
                  <a:lnTo>
                    <a:pt x="99814" y="314703"/>
                  </a:lnTo>
                  <a:lnTo>
                    <a:pt x="99814" y="419608"/>
                  </a:lnTo>
                  <a:lnTo>
                    <a:pt x="50035" y="419608"/>
                  </a:lnTo>
                  <a:close/>
                </a:path>
                <a:path w="100330" h="629285">
                  <a:moveTo>
                    <a:pt x="50035" y="314703"/>
                  </a:moveTo>
                  <a:lnTo>
                    <a:pt x="246" y="314703"/>
                  </a:lnTo>
                  <a:lnTo>
                    <a:pt x="246" y="209798"/>
                  </a:lnTo>
                  <a:lnTo>
                    <a:pt x="99814" y="209798"/>
                  </a:lnTo>
                  <a:lnTo>
                    <a:pt x="99814" y="314703"/>
                  </a:lnTo>
                  <a:lnTo>
                    <a:pt x="50035" y="314703"/>
                  </a:lnTo>
                  <a:close/>
                </a:path>
                <a:path w="100330" h="629285">
                  <a:moveTo>
                    <a:pt x="50035" y="104904"/>
                  </a:moveTo>
                  <a:lnTo>
                    <a:pt x="246" y="104904"/>
                  </a:lnTo>
                  <a:lnTo>
                    <a:pt x="246" y="0"/>
                  </a:lnTo>
                  <a:lnTo>
                    <a:pt x="99814" y="0"/>
                  </a:lnTo>
                  <a:lnTo>
                    <a:pt x="99814" y="104904"/>
                  </a:lnTo>
                  <a:lnTo>
                    <a:pt x="50035" y="104904"/>
                  </a:lnTo>
                  <a:close/>
                </a:path>
                <a:path w="100330" h="629285">
                  <a:moveTo>
                    <a:pt x="50035" y="209798"/>
                  </a:moveTo>
                  <a:lnTo>
                    <a:pt x="246" y="209798"/>
                  </a:lnTo>
                  <a:lnTo>
                    <a:pt x="246" y="104904"/>
                  </a:lnTo>
                  <a:lnTo>
                    <a:pt x="99814" y="104904"/>
                  </a:lnTo>
                  <a:lnTo>
                    <a:pt x="99814" y="209798"/>
                  </a:lnTo>
                  <a:lnTo>
                    <a:pt x="50035" y="209798"/>
                  </a:lnTo>
                  <a:close/>
                </a:path>
                <a:path w="100330" h="629285">
                  <a:moveTo>
                    <a:pt x="50035" y="524510"/>
                  </a:moveTo>
                  <a:lnTo>
                    <a:pt x="246" y="524510"/>
                  </a:lnTo>
                  <a:lnTo>
                    <a:pt x="246" y="419608"/>
                  </a:lnTo>
                  <a:lnTo>
                    <a:pt x="99814" y="419608"/>
                  </a:lnTo>
                  <a:lnTo>
                    <a:pt x="99814" y="524510"/>
                  </a:lnTo>
                  <a:lnTo>
                    <a:pt x="50035" y="524510"/>
                  </a:lnTo>
                  <a:close/>
                </a:path>
                <a:path w="100330" h="629285">
                  <a:moveTo>
                    <a:pt x="50035" y="629158"/>
                  </a:moveTo>
                  <a:lnTo>
                    <a:pt x="246" y="629158"/>
                  </a:lnTo>
                  <a:lnTo>
                    <a:pt x="246" y="524253"/>
                  </a:lnTo>
                  <a:lnTo>
                    <a:pt x="99814" y="524253"/>
                  </a:lnTo>
                  <a:lnTo>
                    <a:pt x="99814" y="629158"/>
                  </a:lnTo>
                  <a:lnTo>
                    <a:pt x="50035" y="629158"/>
                  </a:lnTo>
                  <a:close/>
                </a:path>
              </a:pathLst>
            </a:custGeom>
            <a:ln w="366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56572" y="2292680"/>
              <a:ext cx="99695" cy="629285"/>
            </a:xfrm>
            <a:custGeom>
              <a:avLst/>
              <a:gdLst/>
              <a:ahLst/>
              <a:cxnLst/>
              <a:rect l="l" t="t" r="r" b="b"/>
              <a:pathLst>
                <a:path w="99694" h="629285">
                  <a:moveTo>
                    <a:pt x="99568" y="0"/>
                  </a:moveTo>
                  <a:lnTo>
                    <a:pt x="0" y="0"/>
                  </a:lnTo>
                  <a:lnTo>
                    <a:pt x="0" y="104914"/>
                  </a:lnTo>
                  <a:lnTo>
                    <a:pt x="0" y="209804"/>
                  </a:lnTo>
                  <a:lnTo>
                    <a:pt x="0" y="629158"/>
                  </a:lnTo>
                  <a:lnTo>
                    <a:pt x="99568" y="629158"/>
                  </a:lnTo>
                  <a:lnTo>
                    <a:pt x="99568" y="104914"/>
                  </a:lnTo>
                  <a:lnTo>
                    <a:pt x="99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0479" y="2290878"/>
              <a:ext cx="59880" cy="957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0730" y="2410008"/>
              <a:ext cx="78993" cy="800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6113" y="2513636"/>
              <a:ext cx="72588" cy="949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8053" y="2620063"/>
              <a:ext cx="63590" cy="815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4582" y="2837947"/>
              <a:ext cx="60441" cy="782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6906" y="2722339"/>
              <a:ext cx="74727" cy="96763"/>
            </a:xfrm>
            <a:prstGeom prst="rect">
              <a:avLst/>
            </a:prstGeom>
          </p:spPr>
        </p:pic>
      </p:grp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2954739" y="1956280"/>
          <a:ext cx="598168" cy="963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9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840"/>
                        </a:lnSpc>
                      </a:pPr>
                      <a:r>
                        <a:rPr sz="750" i="1" spc="-80" dirty="0">
                          <a:latin typeface="Lucida Sans"/>
                          <a:cs typeface="Lucida Sans"/>
                        </a:rPr>
                        <a:t>Y</a:t>
                      </a:r>
                      <a:endParaRPr sz="75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50" spc="-50" dirty="0">
                          <a:latin typeface="Times New Roman"/>
                          <a:cs typeface="Times New Roman"/>
                        </a:rPr>
                        <a:t>?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50" spc="-50" dirty="0">
                          <a:solidFill>
                            <a:srgbClr val="3B3B3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5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80"/>
                      </a:solidFill>
                      <a:prstDash val="solid"/>
                    </a:lnL>
                    <a:lnR w="6350">
                      <a:solidFill>
                        <a:srgbClr val="000080"/>
                      </a:solidFill>
                      <a:prstDash val="solid"/>
                    </a:lnR>
                    <a:lnT w="6350">
                      <a:solidFill>
                        <a:srgbClr val="000080"/>
                      </a:solidFill>
                      <a:prstDash val="solid"/>
                    </a:lnT>
                    <a:lnB w="6350">
                      <a:solidFill>
                        <a:srgbClr val="000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59307" y="2106042"/>
            <a:ext cx="89910" cy="175863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2957615" y="2106203"/>
            <a:ext cx="194945" cy="182245"/>
            <a:chOff x="2957615" y="2106203"/>
            <a:chExt cx="194945" cy="182245"/>
          </a:xfrm>
        </p:grpSpPr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0308" y="2106203"/>
              <a:ext cx="91993" cy="1763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7615" y="2106635"/>
              <a:ext cx="98771" cy="181749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3257713" y="2103569"/>
            <a:ext cx="292735" cy="179070"/>
            <a:chOff x="3257713" y="2103569"/>
            <a:chExt cx="292735" cy="179070"/>
          </a:xfrm>
        </p:grpSpPr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57713" y="2104756"/>
              <a:ext cx="92968" cy="17726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7684" y="2104356"/>
              <a:ext cx="93771" cy="17726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59011" y="2103569"/>
              <a:ext cx="91008" cy="177686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87743" y="3046184"/>
            <a:ext cx="4483735" cy="248920"/>
            <a:chOff x="87743" y="3046184"/>
            <a:chExt cx="4483735" cy="248920"/>
          </a:xfrm>
        </p:grpSpPr>
        <p:sp>
          <p:nvSpPr>
            <p:cNvPr id="72" name="object 72"/>
            <p:cNvSpPr/>
            <p:nvPr/>
          </p:nvSpPr>
          <p:spPr>
            <a:xfrm>
              <a:off x="138544" y="3065021"/>
              <a:ext cx="4432935" cy="229870"/>
            </a:xfrm>
            <a:custGeom>
              <a:avLst/>
              <a:gdLst/>
              <a:ahLst/>
              <a:cxnLst/>
              <a:rect l="l" t="t" r="r" b="b"/>
              <a:pathLst>
                <a:path w="4432935" h="229870">
                  <a:moveTo>
                    <a:pt x="4432566" y="0"/>
                  </a:moveTo>
                  <a:lnTo>
                    <a:pt x="0" y="0"/>
                  </a:lnTo>
                  <a:lnTo>
                    <a:pt x="0" y="229740"/>
                  </a:lnTo>
                  <a:lnTo>
                    <a:pt x="4432566" y="229740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7743" y="3046184"/>
              <a:ext cx="4432935" cy="198120"/>
            </a:xfrm>
            <a:custGeom>
              <a:avLst/>
              <a:gdLst/>
              <a:ahLst/>
              <a:cxnLst/>
              <a:rect l="l" t="t" r="r" b="b"/>
              <a:pathLst>
                <a:path w="4432935" h="198119">
                  <a:moveTo>
                    <a:pt x="4432566" y="0"/>
                  </a:moveTo>
                  <a:lnTo>
                    <a:pt x="0" y="0"/>
                  </a:lnTo>
                  <a:lnTo>
                    <a:pt x="0" y="146976"/>
                  </a:lnTo>
                  <a:lnTo>
                    <a:pt x="4008" y="166700"/>
                  </a:lnTo>
                  <a:lnTo>
                    <a:pt x="14922" y="182853"/>
                  </a:lnTo>
                  <a:lnTo>
                    <a:pt x="31075" y="193767"/>
                  </a:lnTo>
                  <a:lnTo>
                    <a:pt x="50800" y="197776"/>
                  </a:lnTo>
                  <a:lnTo>
                    <a:pt x="4381765" y="197776"/>
                  </a:lnTo>
                  <a:lnTo>
                    <a:pt x="4401490" y="193767"/>
                  </a:lnTo>
                  <a:lnTo>
                    <a:pt x="4417643" y="182853"/>
                  </a:lnTo>
                  <a:lnTo>
                    <a:pt x="4428558" y="166700"/>
                  </a:lnTo>
                  <a:lnTo>
                    <a:pt x="4432566" y="146976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38544" y="3021354"/>
            <a:ext cx="44329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Course</a:t>
            </a:r>
            <a:r>
              <a:rPr sz="1100" spc="6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Goal:</a:t>
            </a:r>
            <a:r>
              <a:rPr sz="1100" spc="17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Study</a:t>
            </a:r>
            <a:r>
              <a:rPr sz="1100" spc="6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the</a:t>
            </a:r>
            <a:r>
              <a:rPr sz="1100" spc="6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steps</a:t>
            </a:r>
            <a:r>
              <a:rPr sz="1100" spc="70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from</a:t>
            </a:r>
            <a:r>
              <a:rPr sz="1100" spc="6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2</a:t>
            </a:r>
            <a:r>
              <a:rPr sz="1100" spc="70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1926F2"/>
                </a:solidFill>
                <a:latin typeface="Calibri"/>
                <a:cs typeface="Calibri"/>
              </a:rPr>
              <a:t>to</a:t>
            </a:r>
            <a:r>
              <a:rPr sz="1100" spc="6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rgbClr val="1926F2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76" name="object 76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79" name="object 79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20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13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245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743" y="904529"/>
            <a:ext cx="4483735" cy="461009"/>
            <a:chOff x="87743" y="904529"/>
            <a:chExt cx="4483735" cy="461009"/>
          </a:xfrm>
        </p:grpSpPr>
        <p:sp>
          <p:nvSpPr>
            <p:cNvPr id="4" name="object 4"/>
            <p:cNvSpPr/>
            <p:nvPr/>
          </p:nvSpPr>
          <p:spPr>
            <a:xfrm>
              <a:off x="138544" y="923366"/>
              <a:ext cx="4432935" cy="442595"/>
            </a:xfrm>
            <a:custGeom>
              <a:avLst/>
              <a:gdLst/>
              <a:ahLst/>
              <a:cxnLst/>
              <a:rect l="l" t="t" r="r" b="b"/>
              <a:pathLst>
                <a:path w="4432935" h="442594">
                  <a:moveTo>
                    <a:pt x="4432566" y="0"/>
                  </a:moveTo>
                  <a:lnTo>
                    <a:pt x="0" y="0"/>
                  </a:lnTo>
                  <a:lnTo>
                    <a:pt x="0" y="442074"/>
                  </a:lnTo>
                  <a:lnTo>
                    <a:pt x="4432566" y="442074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43" y="904529"/>
              <a:ext cx="4432935" cy="410209"/>
            </a:xfrm>
            <a:custGeom>
              <a:avLst/>
              <a:gdLst/>
              <a:ahLst/>
              <a:cxnLst/>
              <a:rect l="l" t="t" r="r" b="b"/>
              <a:pathLst>
                <a:path w="4432935" h="410209">
                  <a:moveTo>
                    <a:pt x="4432566" y="0"/>
                  </a:moveTo>
                  <a:lnTo>
                    <a:pt x="0" y="0"/>
                  </a:lnTo>
                  <a:lnTo>
                    <a:pt x="0" y="359310"/>
                  </a:lnTo>
                  <a:lnTo>
                    <a:pt x="4008" y="379035"/>
                  </a:lnTo>
                  <a:lnTo>
                    <a:pt x="14922" y="395188"/>
                  </a:lnTo>
                  <a:lnTo>
                    <a:pt x="31075" y="406102"/>
                  </a:lnTo>
                  <a:lnTo>
                    <a:pt x="50800" y="410111"/>
                  </a:lnTo>
                  <a:lnTo>
                    <a:pt x="4381765" y="410111"/>
                  </a:lnTo>
                  <a:lnTo>
                    <a:pt x="4401490" y="406102"/>
                  </a:lnTo>
                  <a:lnTo>
                    <a:pt x="4417643" y="395188"/>
                  </a:lnTo>
                  <a:lnTo>
                    <a:pt x="4428558" y="379035"/>
                  </a:lnTo>
                  <a:lnTo>
                    <a:pt x="4432566" y="359310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089" y="965453"/>
              <a:ext cx="65265" cy="652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1175486"/>
              <a:ext cx="65265" cy="652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743" y="923366"/>
            <a:ext cx="4483735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>
              <a:lnSpc>
                <a:spcPts val="1085"/>
              </a:lnSpc>
            </a:pPr>
            <a:r>
              <a:rPr sz="1100" spc="-10" dirty="0">
                <a:latin typeface="Calibri"/>
                <a:cs typeface="Calibri"/>
              </a:rPr>
              <a:t>Information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(past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experience)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are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examples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attributes</a:t>
            </a:r>
            <a:endParaRPr sz="1100">
              <a:latin typeface="Calibri"/>
              <a:cs typeface="Calibri"/>
            </a:endParaRPr>
          </a:p>
          <a:p>
            <a:pPr marL="32766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Calibri"/>
                <a:cs typeface="Calibri"/>
              </a:rPr>
              <a:t>Assume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consists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75" dirty="0">
                <a:latin typeface="Arial"/>
                <a:cs typeface="Arial"/>
              </a:rPr>
              <a:t> </a:t>
            </a:r>
            <a:r>
              <a:rPr sz="1100" spc="-10" dirty="0">
                <a:latin typeface="Calibri"/>
                <a:cs typeface="Calibri"/>
              </a:rPr>
              <a:t>samples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544" y="1553357"/>
            <a:ext cx="57150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Attributes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1595493"/>
            <a:ext cx="4483735" cy="552450"/>
            <a:chOff x="87743" y="1595493"/>
            <a:chExt cx="4483735" cy="5524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43" y="1709407"/>
              <a:ext cx="4432566" cy="506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8544" y="1595493"/>
              <a:ext cx="4432935" cy="552450"/>
            </a:xfrm>
            <a:custGeom>
              <a:avLst/>
              <a:gdLst/>
              <a:ahLst/>
              <a:cxnLst/>
              <a:rect l="l" t="t" r="r" b="b"/>
              <a:pathLst>
                <a:path w="4432935" h="552450">
                  <a:moveTo>
                    <a:pt x="4432566" y="0"/>
                  </a:moveTo>
                  <a:lnTo>
                    <a:pt x="0" y="0"/>
                  </a:lnTo>
                  <a:lnTo>
                    <a:pt x="0" y="551912"/>
                  </a:lnTo>
                  <a:lnTo>
                    <a:pt x="4432566" y="551912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743" y="1753684"/>
              <a:ext cx="4432935" cy="343535"/>
            </a:xfrm>
            <a:custGeom>
              <a:avLst/>
              <a:gdLst/>
              <a:ahLst/>
              <a:cxnLst/>
              <a:rect l="l" t="t" r="r" b="b"/>
              <a:pathLst>
                <a:path w="4432935" h="343535">
                  <a:moveTo>
                    <a:pt x="4432566" y="0"/>
                  </a:moveTo>
                  <a:lnTo>
                    <a:pt x="0" y="0"/>
                  </a:lnTo>
                  <a:lnTo>
                    <a:pt x="0" y="292120"/>
                  </a:lnTo>
                  <a:lnTo>
                    <a:pt x="4008" y="311844"/>
                  </a:lnTo>
                  <a:lnTo>
                    <a:pt x="14922" y="327997"/>
                  </a:lnTo>
                  <a:lnTo>
                    <a:pt x="31075" y="338912"/>
                  </a:lnTo>
                  <a:lnTo>
                    <a:pt x="50800" y="342920"/>
                  </a:lnTo>
                  <a:lnTo>
                    <a:pt x="4381765" y="342920"/>
                  </a:lnTo>
                  <a:lnTo>
                    <a:pt x="4401490" y="338912"/>
                  </a:lnTo>
                  <a:lnTo>
                    <a:pt x="4417643" y="327997"/>
                  </a:lnTo>
                  <a:lnTo>
                    <a:pt x="4428558" y="311844"/>
                  </a:lnTo>
                  <a:lnTo>
                    <a:pt x="4432566" y="292120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89" y="1812302"/>
              <a:ext cx="65265" cy="6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8544" y="2263325"/>
            <a:ext cx="41592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Sample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743" y="2305451"/>
            <a:ext cx="4483735" cy="632460"/>
            <a:chOff x="87743" y="2305451"/>
            <a:chExt cx="4483735" cy="63246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43" y="2427325"/>
              <a:ext cx="4432566" cy="506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8544" y="2305451"/>
              <a:ext cx="4432935" cy="632460"/>
            </a:xfrm>
            <a:custGeom>
              <a:avLst/>
              <a:gdLst/>
              <a:ahLst/>
              <a:cxnLst/>
              <a:rect l="l" t="t" r="r" b="b"/>
              <a:pathLst>
                <a:path w="4432935" h="632460">
                  <a:moveTo>
                    <a:pt x="4432566" y="0"/>
                  </a:moveTo>
                  <a:lnTo>
                    <a:pt x="0" y="0"/>
                  </a:lnTo>
                  <a:lnTo>
                    <a:pt x="0" y="632453"/>
                  </a:lnTo>
                  <a:lnTo>
                    <a:pt x="4432566" y="632453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43" y="2471596"/>
              <a:ext cx="4432935" cy="415925"/>
            </a:xfrm>
            <a:custGeom>
              <a:avLst/>
              <a:gdLst/>
              <a:ahLst/>
              <a:cxnLst/>
              <a:rect l="l" t="t" r="r" b="b"/>
              <a:pathLst>
                <a:path w="4432935" h="415925">
                  <a:moveTo>
                    <a:pt x="4432566" y="0"/>
                  </a:moveTo>
                  <a:lnTo>
                    <a:pt x="0" y="0"/>
                  </a:lnTo>
                  <a:lnTo>
                    <a:pt x="0" y="364707"/>
                  </a:lnTo>
                  <a:lnTo>
                    <a:pt x="4008" y="384432"/>
                  </a:lnTo>
                  <a:lnTo>
                    <a:pt x="14922" y="400585"/>
                  </a:lnTo>
                  <a:lnTo>
                    <a:pt x="31075" y="411499"/>
                  </a:lnTo>
                  <a:lnTo>
                    <a:pt x="50800" y="415507"/>
                  </a:lnTo>
                  <a:lnTo>
                    <a:pt x="4381765" y="415507"/>
                  </a:lnTo>
                  <a:lnTo>
                    <a:pt x="4401490" y="411499"/>
                  </a:lnTo>
                  <a:lnTo>
                    <a:pt x="4417643" y="400585"/>
                  </a:lnTo>
                  <a:lnTo>
                    <a:pt x="4428558" y="384432"/>
                  </a:lnTo>
                  <a:lnTo>
                    <a:pt x="4432566" y="364707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089" y="2530221"/>
              <a:ext cx="65265" cy="652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089" y="2740253"/>
              <a:ext cx="65265" cy="6526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9643" y="1728849"/>
            <a:ext cx="4559935" cy="11201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5760" marR="368935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An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attribute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Calibri"/>
                <a:cs typeface="Calibri"/>
              </a:rPr>
              <a:t>property</a:t>
            </a:r>
            <a:r>
              <a:rPr sz="1100" spc="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"/>
                <a:cs typeface="Calibri"/>
              </a:rPr>
              <a:t>characteristic</a:t>
            </a:r>
            <a:r>
              <a:rPr sz="11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phenomenon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being observed.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termed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"/>
                <a:cs typeface="Calibri"/>
              </a:rPr>
              <a:t>feature</a:t>
            </a:r>
            <a:r>
              <a:rPr sz="1100" spc="3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"/>
                <a:cs typeface="Calibri"/>
              </a:rPr>
              <a:t>variable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100">
              <a:latin typeface="Calibri"/>
              <a:cs typeface="Calibri"/>
            </a:endParaRPr>
          </a:p>
          <a:p>
            <a:pPr marL="365760" marR="381000">
              <a:lnSpc>
                <a:spcPct val="125299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entity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characterising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object;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made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up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attributes. </a:t>
            </a:r>
            <a:r>
              <a:rPr sz="1100" dirty="0">
                <a:latin typeface="Calibri"/>
                <a:cs typeface="Calibri"/>
              </a:rPr>
              <a:t>Synonyms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"/>
                <a:cs typeface="Calibri"/>
              </a:rPr>
              <a:t>instance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"/>
                <a:cs typeface="Calibri"/>
              </a:rPr>
              <a:t>point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r>
              <a:rPr sz="1100" spc="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(usually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0" dirty="0">
                <a:latin typeface="Century"/>
                <a:cs typeface="Century"/>
              </a:rPr>
              <a:t>R</a:t>
            </a:r>
            <a:r>
              <a:rPr sz="1200" i="1" spc="-30" baseline="27777" dirty="0">
                <a:latin typeface="Arial"/>
                <a:cs typeface="Arial"/>
              </a:rPr>
              <a:t>d</a:t>
            </a:r>
            <a:r>
              <a:rPr sz="1200" i="1" spc="-150" baseline="27777" dirty="0">
                <a:latin typeface="Arial"/>
                <a:cs typeface="Arial"/>
              </a:rPr>
              <a:t> </a:t>
            </a:r>
            <a:r>
              <a:rPr sz="1100" spc="3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4" name="object 2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7" name="object 27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14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Data</a:t>
            </a:r>
            <a:r>
              <a:rPr spc="160" dirty="0"/>
              <a:t> </a:t>
            </a:r>
            <a:r>
              <a:rPr dirty="0"/>
              <a:t>:</a:t>
            </a:r>
            <a:r>
              <a:rPr spc="320" dirty="0"/>
              <a:t> </a:t>
            </a:r>
            <a:r>
              <a:rPr spc="-10" dirty="0"/>
              <a:t>visualization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544" y="541324"/>
          <a:ext cx="3611243" cy="18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5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pPr marL="75565" indent="-76200">
                        <a:lnSpc>
                          <a:spcPct val="57299"/>
                        </a:lnSpc>
                        <a:tabLst>
                          <a:tab pos="885190" algn="l"/>
                        </a:tabLst>
                      </a:pPr>
                      <a:r>
                        <a:rPr sz="1500" spc="944" baseline="19444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937" baseline="8333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000" spc="63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944" baseline="-8333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937" baseline="-19444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-89" baseline="-27777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600" spc="-90" dirty="0">
                          <a:latin typeface="Calibri"/>
                          <a:cs typeface="Calibri"/>
                        </a:rPr>
                        <a:t>Fe</a:t>
                      </a:r>
                      <a:r>
                        <a:rPr sz="1500" spc="-135" baseline="-36111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600" spc="-10" dirty="0">
                          <a:latin typeface="Calibri"/>
                          <a:cs typeface="Calibri"/>
                        </a:rPr>
                        <a:t>atures</a:t>
                      </a:r>
                      <a:r>
                        <a:rPr sz="6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50" dirty="0">
                          <a:latin typeface="Calibri"/>
                          <a:cs typeface="Calibri"/>
                        </a:rPr>
                        <a:t>Points</a:t>
                      </a:r>
                      <a:r>
                        <a:rPr sz="6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i="1" spc="-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600" i="1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500" baseline="-8333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869" baseline="-11111" dirty="0">
                          <a:latin typeface="Tahoma"/>
                          <a:cs typeface="Tahoma"/>
                        </a:rPr>
                        <a:t>-</a:t>
                      </a:r>
                      <a:endParaRPr sz="1500" baseline="-11111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673100" algn="l"/>
                        </a:tabLst>
                      </a:pPr>
                      <a:r>
                        <a:rPr sz="600" spc="95" dirty="0">
                          <a:latin typeface="Cambria"/>
                          <a:cs typeface="Cambria"/>
                        </a:rPr>
                        <a:t>citric</a:t>
                      </a:r>
                      <a:r>
                        <a:rPr sz="600" spc="2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600" spc="30" dirty="0">
                          <a:latin typeface="Cambria"/>
                          <a:cs typeface="Cambria"/>
                        </a:rPr>
                        <a:t>acid</a:t>
                      </a:r>
                      <a:r>
                        <a:rPr sz="600" dirty="0">
                          <a:latin typeface="Cambria"/>
                          <a:cs typeface="Cambria"/>
                        </a:rPr>
                        <a:t>	</a:t>
                      </a:r>
                      <a:r>
                        <a:rPr sz="600" spc="50" dirty="0">
                          <a:latin typeface="Cambria"/>
                          <a:cs typeface="Cambria"/>
                        </a:rPr>
                        <a:t>residual</a:t>
                      </a:r>
                      <a:r>
                        <a:rPr sz="600" spc="2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600" spc="-10" dirty="0">
                          <a:latin typeface="Cambria"/>
                          <a:cs typeface="Cambria"/>
                        </a:rPr>
                        <a:t>sugar</a:t>
                      </a:r>
                      <a:endParaRPr sz="6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6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chlorides</a:t>
                      </a:r>
                      <a:endParaRPr sz="6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600" spc="55" dirty="0">
                          <a:latin typeface="Cambria"/>
                          <a:cs typeface="Cambria"/>
                        </a:rPr>
                        <a:t>sulfur</a:t>
                      </a:r>
                      <a:r>
                        <a:rPr sz="600" spc="204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600" spc="35" dirty="0">
                          <a:latin typeface="Cambria"/>
                          <a:cs typeface="Cambria"/>
                        </a:rPr>
                        <a:t>dioxide</a:t>
                      </a:r>
                      <a:endParaRPr sz="6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36004" y="753884"/>
            <a:ext cx="3615690" cy="273685"/>
            <a:chOff x="136004" y="753884"/>
            <a:chExt cx="3615690" cy="273685"/>
          </a:xfrm>
        </p:grpSpPr>
        <p:sp>
          <p:nvSpPr>
            <p:cNvPr id="5" name="object 5"/>
            <p:cNvSpPr/>
            <p:nvPr/>
          </p:nvSpPr>
          <p:spPr>
            <a:xfrm>
              <a:off x="138544" y="756424"/>
              <a:ext cx="3610610" cy="0"/>
            </a:xfrm>
            <a:custGeom>
              <a:avLst/>
              <a:gdLst/>
              <a:ahLst/>
              <a:cxnLst/>
              <a:rect l="l" t="t" r="r" b="b"/>
              <a:pathLst>
                <a:path w="3610610">
                  <a:moveTo>
                    <a:pt x="0" y="0"/>
                  </a:moveTo>
                  <a:lnTo>
                    <a:pt x="361057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3896" y="758952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8092" y="758952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3896" y="847521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8092" y="847521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3896" y="936078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12176" y="732338"/>
            <a:ext cx="184150" cy="29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710"/>
              </a:lnSpc>
              <a:spcBef>
                <a:spcPts val="95"/>
              </a:spcBef>
            </a:pPr>
            <a:r>
              <a:rPr sz="600" spc="-50" dirty="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710"/>
              </a:lnSpc>
            </a:pPr>
            <a:r>
              <a:rPr sz="600" spc="-20" dirty="0">
                <a:latin typeface="Calibri"/>
                <a:cs typeface="Calibri"/>
              </a:rPr>
              <a:t>0.04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0251" y="732338"/>
            <a:ext cx="139700" cy="29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1.9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2.6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10"/>
              </a:lnSpc>
            </a:pPr>
            <a:r>
              <a:rPr sz="600" spc="-25" dirty="0">
                <a:latin typeface="Calibri"/>
                <a:cs typeface="Calibri"/>
              </a:rPr>
              <a:t>2.3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18092" y="936079"/>
            <a:ext cx="514984" cy="88900"/>
          </a:xfrm>
          <a:custGeom>
            <a:avLst/>
            <a:gdLst/>
            <a:ahLst/>
            <a:cxnLst/>
            <a:rect l="l" t="t" r="r" b="b"/>
            <a:pathLst>
              <a:path w="514985" h="88900">
                <a:moveTo>
                  <a:pt x="514718" y="0"/>
                </a:moveTo>
                <a:lnTo>
                  <a:pt x="0" y="0"/>
                </a:lnTo>
                <a:lnTo>
                  <a:pt x="0" y="88569"/>
                </a:lnTo>
                <a:lnTo>
                  <a:pt x="514718" y="88569"/>
                </a:lnTo>
                <a:lnTo>
                  <a:pt x="5147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63456" y="732338"/>
            <a:ext cx="224154" cy="29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0.076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695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0.098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710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0.092</a:t>
            </a:r>
            <a:endParaRPr sz="600">
              <a:latin typeface="Book Antiqua"/>
              <a:cs typeface="Book Antiqu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3686" y="732338"/>
            <a:ext cx="114935" cy="29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11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25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10"/>
              </a:lnSpc>
            </a:pPr>
            <a:r>
              <a:rPr sz="600" spc="-25" dirty="0">
                <a:latin typeface="Calibri"/>
                <a:cs typeface="Calibri"/>
              </a:rPr>
              <a:t>15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8544" y="1024648"/>
            <a:ext cx="1062990" cy="97790"/>
          </a:xfrm>
          <a:custGeom>
            <a:avLst/>
            <a:gdLst/>
            <a:ahLst/>
            <a:cxnLst/>
            <a:rect l="l" t="t" r="r" b="b"/>
            <a:pathLst>
              <a:path w="1062990" h="97790">
                <a:moveTo>
                  <a:pt x="1062812" y="0"/>
                </a:moveTo>
                <a:lnTo>
                  <a:pt x="0" y="0"/>
                </a:lnTo>
                <a:lnTo>
                  <a:pt x="0" y="97777"/>
                </a:lnTo>
                <a:lnTo>
                  <a:pt x="1062812" y="97777"/>
                </a:lnTo>
                <a:lnTo>
                  <a:pt x="1062812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5000" y="732338"/>
            <a:ext cx="563880" cy="391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" algn="ctr">
              <a:lnSpc>
                <a:spcPts val="710"/>
              </a:lnSpc>
              <a:spcBef>
                <a:spcPts val="95"/>
              </a:spcBef>
            </a:pPr>
            <a:r>
              <a:rPr sz="600" spc="-50" dirty="0"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  <a:p>
            <a:pPr marL="5715" algn="ctr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  <a:p>
            <a:pPr marL="5715" algn="ctr">
              <a:lnSpc>
                <a:spcPts val="710"/>
              </a:lnSpc>
            </a:pPr>
            <a:r>
              <a:rPr sz="600" spc="-50" dirty="0">
                <a:latin typeface="Calibri"/>
                <a:cs typeface="Calibri"/>
              </a:rPr>
              <a:t>3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600" spc="55" dirty="0">
                <a:latin typeface="Calibri"/>
                <a:cs typeface="Calibri"/>
              </a:rPr>
              <a:t>Point</a:t>
            </a:r>
            <a:r>
              <a:rPr sz="600" spc="95" dirty="0">
                <a:latin typeface="Calibri"/>
                <a:cs typeface="Calibri"/>
              </a:rPr>
              <a:t> </a:t>
            </a:r>
            <a:r>
              <a:rPr sz="600" i="1" dirty="0">
                <a:latin typeface="Arial"/>
                <a:cs typeface="Arial"/>
              </a:rPr>
              <a:t>x</a:t>
            </a:r>
            <a:r>
              <a:rPr sz="600" i="1" spc="120" dirty="0">
                <a:latin typeface="Arial"/>
                <a:cs typeface="Arial"/>
              </a:rPr>
              <a:t> </a:t>
            </a:r>
            <a:r>
              <a:rPr sz="600" dirty="0">
                <a:latin typeface="Lucida Sans Unicode"/>
                <a:cs typeface="Lucida Sans Unicode"/>
              </a:rPr>
              <a:t>∈</a:t>
            </a:r>
            <a:r>
              <a:rPr sz="600" spc="25" dirty="0">
                <a:latin typeface="Lucida Sans Unicode"/>
                <a:cs typeface="Lucida Sans Unicode"/>
              </a:rPr>
              <a:t> </a:t>
            </a:r>
            <a:r>
              <a:rPr sz="600" spc="-25" dirty="0">
                <a:latin typeface="Century"/>
                <a:cs typeface="Century"/>
              </a:rPr>
              <a:t>R</a:t>
            </a:r>
            <a:r>
              <a:rPr sz="750" spc="-37" baseline="27777" dirty="0">
                <a:latin typeface="Lucida Sans"/>
                <a:cs typeface="Lucida Sans"/>
              </a:rPr>
              <a:t>4</a:t>
            </a:r>
            <a:endParaRPr sz="750" baseline="27777">
              <a:latin typeface="Lucida Sans"/>
              <a:cs typeface="Lucida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01356" y="1022108"/>
            <a:ext cx="600710" cy="102870"/>
            <a:chOff x="1201356" y="1022108"/>
            <a:chExt cx="600710" cy="102870"/>
          </a:xfrm>
        </p:grpSpPr>
        <p:sp>
          <p:nvSpPr>
            <p:cNvPr id="19" name="object 19"/>
            <p:cNvSpPr/>
            <p:nvPr/>
          </p:nvSpPr>
          <p:spPr>
            <a:xfrm>
              <a:off x="1203896" y="1024648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9777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6423" y="1024648"/>
              <a:ext cx="595630" cy="97790"/>
            </a:xfrm>
            <a:custGeom>
              <a:avLst/>
              <a:gdLst/>
              <a:ahLst/>
              <a:cxnLst/>
              <a:rect l="l" t="t" r="r" b="b"/>
              <a:pathLst>
                <a:path w="595630" h="97790">
                  <a:moveTo>
                    <a:pt x="595350" y="0"/>
                  </a:moveTo>
                  <a:lnTo>
                    <a:pt x="0" y="0"/>
                  </a:lnTo>
                  <a:lnTo>
                    <a:pt x="0" y="97777"/>
                  </a:lnTo>
                  <a:lnTo>
                    <a:pt x="595350" y="97777"/>
                  </a:lnTo>
                  <a:lnTo>
                    <a:pt x="595350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12176" y="1007242"/>
            <a:ext cx="1841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"/>
                <a:cs typeface="Calibri"/>
              </a:rPr>
              <a:t>0.56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01774" y="1024648"/>
            <a:ext cx="716915" cy="97790"/>
          </a:xfrm>
          <a:custGeom>
            <a:avLst/>
            <a:gdLst/>
            <a:ahLst/>
            <a:cxnLst/>
            <a:rect l="l" t="t" r="r" b="b"/>
            <a:pathLst>
              <a:path w="716914" h="97790">
                <a:moveTo>
                  <a:pt x="716318" y="0"/>
                </a:moveTo>
                <a:lnTo>
                  <a:pt x="0" y="0"/>
                </a:lnTo>
                <a:lnTo>
                  <a:pt x="0" y="97777"/>
                </a:lnTo>
                <a:lnTo>
                  <a:pt x="716318" y="97777"/>
                </a:lnTo>
                <a:lnTo>
                  <a:pt x="716318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90280" y="1007242"/>
            <a:ext cx="1397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1.9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18092" y="1024648"/>
            <a:ext cx="514984" cy="97790"/>
          </a:xfrm>
          <a:custGeom>
            <a:avLst/>
            <a:gdLst/>
            <a:ahLst/>
            <a:cxnLst/>
            <a:rect l="l" t="t" r="r" b="b"/>
            <a:pathLst>
              <a:path w="514985" h="97790">
                <a:moveTo>
                  <a:pt x="514718" y="0"/>
                </a:moveTo>
                <a:lnTo>
                  <a:pt x="0" y="0"/>
                </a:lnTo>
                <a:lnTo>
                  <a:pt x="0" y="97777"/>
                </a:lnTo>
                <a:lnTo>
                  <a:pt x="514718" y="97777"/>
                </a:lnTo>
                <a:lnTo>
                  <a:pt x="514718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63456" y="1007242"/>
            <a:ext cx="22415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0.075</a:t>
            </a:r>
            <a:endParaRPr sz="600">
              <a:latin typeface="Book Antiqua"/>
              <a:cs typeface="Book Antiqu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32798" y="1024648"/>
            <a:ext cx="716915" cy="97790"/>
          </a:xfrm>
          <a:custGeom>
            <a:avLst/>
            <a:gdLst/>
            <a:ahLst/>
            <a:cxnLst/>
            <a:rect l="l" t="t" r="r" b="b"/>
            <a:pathLst>
              <a:path w="716914" h="97790">
                <a:moveTo>
                  <a:pt x="716318" y="0"/>
                </a:moveTo>
                <a:lnTo>
                  <a:pt x="0" y="0"/>
                </a:lnTo>
                <a:lnTo>
                  <a:pt x="0" y="97777"/>
                </a:lnTo>
                <a:lnTo>
                  <a:pt x="716318" y="97777"/>
                </a:lnTo>
                <a:lnTo>
                  <a:pt x="716318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33686" y="1007242"/>
            <a:ext cx="114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17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01356" y="1119886"/>
            <a:ext cx="1831975" cy="448309"/>
            <a:chOff x="1201356" y="1119886"/>
            <a:chExt cx="1831975" cy="448309"/>
          </a:xfrm>
        </p:grpSpPr>
        <p:sp>
          <p:nvSpPr>
            <p:cNvPr id="29" name="object 29"/>
            <p:cNvSpPr/>
            <p:nvPr/>
          </p:nvSpPr>
          <p:spPr>
            <a:xfrm>
              <a:off x="1203896" y="1122426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18092" y="1122426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03896" y="1210995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18092" y="1210995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03896" y="1299565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18092" y="1299565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3896" y="1388122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18092" y="1388122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03896" y="1476692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56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18092" y="1476692"/>
              <a:ext cx="514984" cy="88900"/>
            </a:xfrm>
            <a:custGeom>
              <a:avLst/>
              <a:gdLst/>
              <a:ahLst/>
              <a:cxnLst/>
              <a:rect l="l" t="t" r="r" b="b"/>
              <a:pathLst>
                <a:path w="514985" h="88900">
                  <a:moveTo>
                    <a:pt x="514718" y="0"/>
                  </a:moveTo>
                  <a:lnTo>
                    <a:pt x="0" y="0"/>
                  </a:lnTo>
                  <a:lnTo>
                    <a:pt x="0" y="88569"/>
                  </a:lnTo>
                  <a:lnTo>
                    <a:pt x="514718" y="88569"/>
                  </a:lnTo>
                  <a:lnTo>
                    <a:pt x="51471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2686" y="1095811"/>
            <a:ext cx="11493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ts val="710"/>
              </a:lnSpc>
              <a:spcBef>
                <a:spcPts val="95"/>
              </a:spcBef>
            </a:pPr>
            <a:r>
              <a:rPr sz="600" spc="-50" dirty="0">
                <a:latin typeface="Calibri"/>
                <a:cs typeface="Calibri"/>
              </a:rPr>
              <a:t>5</a:t>
            </a:r>
            <a:endParaRPr sz="600">
              <a:latin typeface="Calibri"/>
              <a:cs typeface="Calibri"/>
            </a:endParaRPr>
          </a:p>
          <a:p>
            <a:pPr marL="34925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6</a:t>
            </a:r>
            <a:endParaRPr sz="600">
              <a:latin typeface="Calibri"/>
              <a:cs typeface="Calibri"/>
            </a:endParaRPr>
          </a:p>
          <a:p>
            <a:pPr marL="34925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7</a:t>
            </a:r>
            <a:endParaRPr sz="600">
              <a:latin typeface="Calibri"/>
              <a:cs typeface="Calibri"/>
            </a:endParaRPr>
          </a:p>
          <a:p>
            <a:pPr marL="34925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8</a:t>
            </a:r>
            <a:endParaRPr sz="600">
              <a:latin typeface="Calibri"/>
              <a:cs typeface="Calibri"/>
            </a:endParaRPr>
          </a:p>
          <a:p>
            <a:pPr marL="34925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9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10"/>
              </a:lnSpc>
            </a:pPr>
            <a:r>
              <a:rPr sz="600" spc="-25" dirty="0">
                <a:latin typeface="Calibri"/>
                <a:cs typeface="Calibri"/>
              </a:rPr>
              <a:t>10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03896" y="1565262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56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12176" y="1095811"/>
            <a:ext cx="18415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710"/>
              </a:lnSpc>
              <a:spcBef>
                <a:spcPts val="95"/>
              </a:spcBef>
            </a:pPr>
            <a:r>
              <a:rPr sz="600" spc="-50" dirty="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0" dirty="0">
                <a:latin typeface="Calibri"/>
                <a:cs typeface="Calibri"/>
              </a:rPr>
              <a:t>0.06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0" dirty="0">
                <a:latin typeface="Calibri"/>
                <a:cs typeface="Calibri"/>
              </a:rPr>
              <a:t>0.02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0" dirty="0">
                <a:latin typeface="Calibri"/>
                <a:cs typeface="Calibri"/>
              </a:rPr>
              <a:t>0.36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710"/>
              </a:lnSpc>
            </a:pPr>
            <a:r>
              <a:rPr sz="600" spc="-20" dirty="0">
                <a:latin typeface="Calibri"/>
                <a:cs typeface="Calibri"/>
              </a:rPr>
              <a:t>0.08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90251" y="1095811"/>
            <a:ext cx="13970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71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1.9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1.8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1.6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2.8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710"/>
              </a:lnSpc>
            </a:pPr>
            <a:r>
              <a:rPr sz="600" spc="-25" dirty="0">
                <a:latin typeface="Calibri"/>
                <a:cs typeface="Calibri"/>
              </a:rPr>
              <a:t>1.8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518092" y="1565262"/>
            <a:ext cx="514984" cy="55880"/>
          </a:xfrm>
          <a:custGeom>
            <a:avLst/>
            <a:gdLst/>
            <a:ahLst/>
            <a:cxnLst/>
            <a:rect l="l" t="t" r="r" b="b"/>
            <a:pathLst>
              <a:path w="514985" h="55880">
                <a:moveTo>
                  <a:pt x="0" y="55702"/>
                </a:moveTo>
                <a:lnTo>
                  <a:pt x="514718" y="55702"/>
                </a:lnTo>
                <a:lnTo>
                  <a:pt x="514718" y="0"/>
                </a:lnTo>
                <a:lnTo>
                  <a:pt x="0" y="0"/>
                </a:lnTo>
                <a:lnTo>
                  <a:pt x="0" y="5570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63456" y="1095811"/>
            <a:ext cx="224154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0.076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695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0.075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695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0.069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695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0.073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695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0.071</a:t>
            </a:r>
            <a:endParaRPr sz="600">
              <a:latin typeface="Book Antiqua"/>
              <a:cs typeface="Book Antiqua"/>
            </a:endParaRPr>
          </a:p>
          <a:p>
            <a:pPr marL="12700">
              <a:lnSpc>
                <a:spcPts val="710"/>
              </a:lnSpc>
            </a:pPr>
            <a:r>
              <a:rPr sz="600" b="1" spc="-10" dirty="0">
                <a:solidFill>
                  <a:srgbClr val="FFFFFF"/>
                </a:solidFill>
                <a:latin typeface="Book Antiqua"/>
                <a:cs typeface="Book Antiqua"/>
              </a:rPr>
              <a:t>0.097</a:t>
            </a:r>
            <a:endParaRPr sz="600">
              <a:latin typeface="Book Antiqua"/>
              <a:cs typeface="Book Antiqu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6004" y="1620964"/>
            <a:ext cx="3158490" cy="1485900"/>
            <a:chOff x="136004" y="1620964"/>
            <a:chExt cx="3158490" cy="1485900"/>
          </a:xfrm>
        </p:grpSpPr>
        <p:sp>
          <p:nvSpPr>
            <p:cNvPr id="46" name="object 46"/>
            <p:cNvSpPr/>
            <p:nvPr/>
          </p:nvSpPr>
          <p:spPr>
            <a:xfrm>
              <a:off x="138544" y="1656359"/>
              <a:ext cx="1176020" cy="0"/>
            </a:xfrm>
            <a:custGeom>
              <a:avLst/>
              <a:gdLst/>
              <a:ahLst/>
              <a:cxnLst/>
              <a:rect l="l" t="t" r="r" b="b"/>
              <a:pathLst>
                <a:path w="1176020">
                  <a:moveTo>
                    <a:pt x="0" y="0"/>
                  </a:moveTo>
                  <a:lnTo>
                    <a:pt x="117546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14005" y="1620964"/>
              <a:ext cx="1980564" cy="1485900"/>
            </a:xfrm>
            <a:custGeom>
              <a:avLst/>
              <a:gdLst/>
              <a:ahLst/>
              <a:cxnLst/>
              <a:rect l="l" t="t" r="r" b="b"/>
              <a:pathLst>
                <a:path w="1980564" h="1485900">
                  <a:moveTo>
                    <a:pt x="1979980" y="0"/>
                  </a:moveTo>
                  <a:lnTo>
                    <a:pt x="0" y="0"/>
                  </a:lnTo>
                  <a:lnTo>
                    <a:pt x="0" y="1485869"/>
                  </a:lnTo>
                  <a:lnTo>
                    <a:pt x="1979980" y="1485869"/>
                  </a:lnTo>
                  <a:lnTo>
                    <a:pt x="1979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06436" y="1732192"/>
              <a:ext cx="1499870" cy="1207770"/>
            </a:xfrm>
            <a:custGeom>
              <a:avLst/>
              <a:gdLst/>
              <a:ahLst/>
              <a:cxnLst/>
              <a:rect l="l" t="t" r="r" b="b"/>
              <a:pathLst>
                <a:path w="1499870" h="1207770">
                  <a:moveTo>
                    <a:pt x="0" y="1207654"/>
                  </a:moveTo>
                  <a:lnTo>
                    <a:pt x="0" y="0"/>
                  </a:lnTo>
                  <a:lnTo>
                    <a:pt x="1499350" y="0"/>
                  </a:lnTo>
                  <a:lnTo>
                    <a:pt x="1499350" y="1207654"/>
                  </a:lnTo>
                  <a:lnTo>
                    <a:pt x="0" y="12076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06436" y="1732559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120728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05699" y="17318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06218" y="1732559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120728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05482" y="17318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06000" y="1732559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572338"/>
                  </a:moveTo>
                  <a:lnTo>
                    <a:pt x="0" y="1207288"/>
                  </a:lnTo>
                </a:path>
                <a:path h="1207770">
                  <a:moveTo>
                    <a:pt x="0" y="0"/>
                  </a:moveTo>
                  <a:lnTo>
                    <a:pt x="0" y="368668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5263" y="17318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05786" y="1732559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120728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05049" y="17318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606436" y="2939847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105049" y="29391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06436" y="2767113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05049" y="27663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06436" y="2594748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05049" y="25940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06436" y="2422383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05049" y="24216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06436" y="2249652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664779" y="0"/>
                  </a:lnTo>
                </a:path>
                <a:path w="1499870">
                  <a:moveTo>
                    <a:pt x="1493825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105049" y="22489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06436" y="2077288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05049" y="20765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06436" y="1904923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05049" y="19041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06436" y="1732559"/>
              <a:ext cx="1499870" cy="0"/>
            </a:xfrm>
            <a:custGeom>
              <a:avLst/>
              <a:gdLst/>
              <a:ahLst/>
              <a:cxnLst/>
              <a:rect l="l" t="t" r="r" b="b"/>
              <a:pathLst>
                <a:path w="1499870">
                  <a:moveTo>
                    <a:pt x="0" y="0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05049" y="17318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736"/>
                  </a:moveTo>
                  <a:lnTo>
                    <a:pt x="215" y="215"/>
                  </a:lnTo>
                  <a:lnTo>
                    <a:pt x="736" y="0"/>
                  </a:lnTo>
                  <a:lnTo>
                    <a:pt x="1257" y="215"/>
                  </a:lnTo>
                  <a:lnTo>
                    <a:pt x="1473" y="736"/>
                  </a:lnTo>
                  <a:lnTo>
                    <a:pt x="1257" y="1257"/>
                  </a:lnTo>
                  <a:lnTo>
                    <a:pt x="736" y="1473"/>
                  </a:lnTo>
                  <a:lnTo>
                    <a:pt x="215" y="125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06436" y="1732192"/>
              <a:ext cx="1499870" cy="1207770"/>
            </a:xfrm>
            <a:custGeom>
              <a:avLst/>
              <a:gdLst/>
              <a:ahLst/>
              <a:cxnLst/>
              <a:rect l="l" t="t" r="r" b="b"/>
              <a:pathLst>
                <a:path w="1499870" h="1207770">
                  <a:moveTo>
                    <a:pt x="0" y="1207654"/>
                  </a:moveTo>
                  <a:lnTo>
                    <a:pt x="1499350" y="1207654"/>
                  </a:lnTo>
                </a:path>
                <a:path w="1499870" h="1207770">
                  <a:moveTo>
                    <a:pt x="0" y="0"/>
                  </a:moveTo>
                  <a:lnTo>
                    <a:pt x="1499350" y="0"/>
                  </a:lnTo>
                </a:path>
                <a:path w="1499870" h="1207770">
                  <a:moveTo>
                    <a:pt x="0" y="1207654"/>
                  </a:moveTo>
                  <a:lnTo>
                    <a:pt x="0" y="0"/>
                  </a:lnTo>
                </a:path>
                <a:path w="1499870" h="1207770">
                  <a:moveTo>
                    <a:pt x="1499350" y="1207654"/>
                  </a:moveTo>
                  <a:lnTo>
                    <a:pt x="1499350" y="0"/>
                  </a:lnTo>
                </a:path>
                <a:path w="1499870" h="1207770">
                  <a:moveTo>
                    <a:pt x="0" y="1207654"/>
                  </a:moveTo>
                  <a:lnTo>
                    <a:pt x="1499350" y="1207654"/>
                  </a:lnTo>
                </a:path>
                <a:path w="1499870" h="1207770">
                  <a:moveTo>
                    <a:pt x="0" y="1207654"/>
                  </a:moveTo>
                  <a:lnTo>
                    <a:pt x="0" y="0"/>
                  </a:lnTo>
                </a:path>
                <a:path w="1499870" h="1207770">
                  <a:moveTo>
                    <a:pt x="0" y="1207654"/>
                  </a:moveTo>
                  <a:lnTo>
                    <a:pt x="0" y="1192553"/>
                  </a:lnTo>
                </a:path>
                <a:path w="1499870" h="1207770">
                  <a:moveTo>
                    <a:pt x="0" y="366"/>
                  </a:moveTo>
                  <a:lnTo>
                    <a:pt x="0" y="150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281286" y="1095811"/>
            <a:ext cx="48069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769">
              <a:lnSpc>
                <a:spcPts val="710"/>
              </a:lnSpc>
              <a:spcBef>
                <a:spcPts val="95"/>
              </a:spcBef>
            </a:pPr>
            <a:r>
              <a:rPr sz="600" spc="-25" dirty="0">
                <a:latin typeface="Calibri"/>
                <a:cs typeface="Calibri"/>
              </a:rPr>
              <a:t>11</a:t>
            </a:r>
            <a:endParaRPr sz="600">
              <a:latin typeface="Calibri"/>
              <a:cs typeface="Calibri"/>
            </a:endParaRPr>
          </a:p>
          <a:p>
            <a:pPr marL="64769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13</a:t>
            </a:r>
            <a:endParaRPr sz="600">
              <a:latin typeface="Calibri"/>
              <a:cs typeface="Calibri"/>
            </a:endParaRPr>
          </a:p>
          <a:p>
            <a:pPr marL="64769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15</a:t>
            </a:r>
            <a:endParaRPr sz="600">
              <a:latin typeface="Calibri"/>
              <a:cs typeface="Calibri"/>
            </a:endParaRPr>
          </a:p>
          <a:p>
            <a:pPr marL="86995">
              <a:lnSpc>
                <a:spcPts val="695"/>
              </a:lnSpc>
            </a:pPr>
            <a:r>
              <a:rPr sz="600" spc="-50" dirty="0">
                <a:latin typeface="Calibri"/>
                <a:cs typeface="Calibri"/>
              </a:rPr>
              <a:t>9</a:t>
            </a:r>
            <a:endParaRPr sz="600">
              <a:latin typeface="Calibri"/>
              <a:cs typeface="Calibri"/>
            </a:endParaRPr>
          </a:p>
          <a:p>
            <a:pPr marL="64769">
              <a:lnSpc>
                <a:spcPts val="695"/>
              </a:lnSpc>
            </a:pPr>
            <a:r>
              <a:rPr sz="600" spc="-25" dirty="0">
                <a:latin typeface="Calibri"/>
                <a:cs typeface="Calibri"/>
              </a:rPr>
              <a:t>17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10"/>
              </a:lnSpc>
              <a:tabLst>
                <a:tab pos="467359" algn="l"/>
              </a:tabLst>
            </a:pPr>
            <a:r>
              <a:rPr sz="600" u="sng" spc="2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6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15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44751" y="2934512"/>
            <a:ext cx="12382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-25" dirty="0">
                <a:latin typeface="Arial"/>
                <a:cs typeface="Arial"/>
              </a:rPr>
              <a:t>1.5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106218" y="1732559"/>
            <a:ext cx="1000125" cy="1207770"/>
          </a:xfrm>
          <a:custGeom>
            <a:avLst/>
            <a:gdLst/>
            <a:ahLst/>
            <a:cxnLst/>
            <a:rect l="l" t="t" r="r" b="b"/>
            <a:pathLst>
              <a:path w="1000125" h="1207770">
                <a:moveTo>
                  <a:pt x="0" y="1207288"/>
                </a:moveTo>
                <a:lnTo>
                  <a:pt x="0" y="1192187"/>
                </a:lnTo>
              </a:path>
              <a:path w="1000125" h="1207770">
                <a:moveTo>
                  <a:pt x="0" y="0"/>
                </a:moveTo>
                <a:lnTo>
                  <a:pt x="0" y="14730"/>
                </a:lnTo>
              </a:path>
              <a:path w="1000125" h="1207770">
                <a:moveTo>
                  <a:pt x="499781" y="1207288"/>
                </a:moveTo>
                <a:lnTo>
                  <a:pt x="499781" y="1192187"/>
                </a:lnTo>
              </a:path>
              <a:path w="1000125" h="1207770">
                <a:moveTo>
                  <a:pt x="499781" y="0"/>
                </a:moveTo>
                <a:lnTo>
                  <a:pt x="499781" y="14730"/>
                </a:lnTo>
              </a:path>
              <a:path w="1000125" h="1207770">
                <a:moveTo>
                  <a:pt x="999567" y="1207288"/>
                </a:moveTo>
                <a:lnTo>
                  <a:pt x="999567" y="1192187"/>
                </a:lnTo>
              </a:path>
              <a:path w="1000125" h="1207770">
                <a:moveTo>
                  <a:pt x="999567" y="0"/>
                </a:moveTo>
                <a:lnTo>
                  <a:pt x="999567" y="147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073565" y="2934512"/>
            <a:ext cx="64769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-50" dirty="0"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606436" y="2939847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731" y="0"/>
                </a:lnTo>
              </a:path>
              <a:path w="1499870">
                <a:moveTo>
                  <a:pt x="1499350" y="0"/>
                </a:moveTo>
                <a:lnTo>
                  <a:pt x="148424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404061" y="2882581"/>
            <a:ext cx="20256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-10" dirty="0">
                <a:latin typeface="Arial"/>
                <a:cs typeface="Arial"/>
              </a:rPr>
              <a:t>0.065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606436" y="2422383"/>
            <a:ext cx="1499870" cy="344805"/>
          </a:xfrm>
          <a:custGeom>
            <a:avLst/>
            <a:gdLst/>
            <a:ahLst/>
            <a:cxnLst/>
            <a:rect l="l" t="t" r="r" b="b"/>
            <a:pathLst>
              <a:path w="1499870" h="344805">
                <a:moveTo>
                  <a:pt x="0" y="344729"/>
                </a:moveTo>
                <a:lnTo>
                  <a:pt x="14731" y="344729"/>
                </a:lnTo>
              </a:path>
              <a:path w="1499870" h="344805">
                <a:moveTo>
                  <a:pt x="1499350" y="344729"/>
                </a:moveTo>
                <a:lnTo>
                  <a:pt x="1484248" y="344729"/>
                </a:lnTo>
              </a:path>
              <a:path w="1499870" h="344805">
                <a:moveTo>
                  <a:pt x="0" y="172364"/>
                </a:moveTo>
                <a:lnTo>
                  <a:pt x="14731" y="172364"/>
                </a:lnTo>
              </a:path>
              <a:path w="1499870" h="344805">
                <a:moveTo>
                  <a:pt x="1499350" y="172364"/>
                </a:moveTo>
                <a:lnTo>
                  <a:pt x="1484248" y="172364"/>
                </a:lnTo>
              </a:path>
              <a:path w="1499870" h="344805">
                <a:moveTo>
                  <a:pt x="0" y="0"/>
                </a:moveTo>
                <a:lnTo>
                  <a:pt x="14731" y="0"/>
                </a:lnTo>
              </a:path>
              <a:path w="1499870" h="344805">
                <a:moveTo>
                  <a:pt x="1499350" y="0"/>
                </a:moveTo>
                <a:lnTo>
                  <a:pt x="148424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404061" y="2365121"/>
            <a:ext cx="202565" cy="455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550" spc="-20" dirty="0">
                <a:latin typeface="Arial"/>
                <a:cs typeface="Arial"/>
              </a:rPr>
              <a:t>0.08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50" spc="-10" dirty="0">
                <a:latin typeface="Arial"/>
                <a:cs typeface="Arial"/>
              </a:rPr>
              <a:t>0.075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550" spc="-20" dirty="0">
                <a:latin typeface="Arial"/>
                <a:cs typeface="Arial"/>
              </a:rPr>
              <a:t>0.07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605166" y="2248382"/>
            <a:ext cx="1502410" cy="2540"/>
            <a:chOff x="1605166" y="2248382"/>
            <a:chExt cx="1502410" cy="2540"/>
          </a:xfrm>
        </p:grpSpPr>
        <p:sp>
          <p:nvSpPr>
            <p:cNvPr id="83" name="object 83"/>
            <p:cNvSpPr/>
            <p:nvPr/>
          </p:nvSpPr>
          <p:spPr>
            <a:xfrm>
              <a:off x="1606436" y="224965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473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100261" y="224965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5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404061" y="2192389"/>
            <a:ext cx="20256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-10" dirty="0">
                <a:latin typeface="Arial"/>
                <a:cs typeface="Arial"/>
              </a:rPr>
              <a:t>0.085</a:t>
            </a:r>
            <a:endParaRPr sz="5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606436" y="1732559"/>
            <a:ext cx="1499870" cy="344805"/>
          </a:xfrm>
          <a:custGeom>
            <a:avLst/>
            <a:gdLst/>
            <a:ahLst/>
            <a:cxnLst/>
            <a:rect l="l" t="t" r="r" b="b"/>
            <a:pathLst>
              <a:path w="1499870" h="344805">
                <a:moveTo>
                  <a:pt x="0" y="344728"/>
                </a:moveTo>
                <a:lnTo>
                  <a:pt x="14731" y="344728"/>
                </a:lnTo>
              </a:path>
              <a:path w="1499870" h="344805">
                <a:moveTo>
                  <a:pt x="1499350" y="344728"/>
                </a:moveTo>
                <a:lnTo>
                  <a:pt x="1484248" y="344728"/>
                </a:lnTo>
              </a:path>
              <a:path w="1499870" h="344805">
                <a:moveTo>
                  <a:pt x="0" y="172364"/>
                </a:moveTo>
                <a:lnTo>
                  <a:pt x="14731" y="172364"/>
                </a:lnTo>
              </a:path>
              <a:path w="1499870" h="344805">
                <a:moveTo>
                  <a:pt x="1499350" y="172364"/>
                </a:moveTo>
                <a:lnTo>
                  <a:pt x="1484248" y="172364"/>
                </a:lnTo>
              </a:path>
              <a:path w="1499870" h="344805">
                <a:moveTo>
                  <a:pt x="0" y="0"/>
                </a:moveTo>
                <a:lnTo>
                  <a:pt x="14731" y="0"/>
                </a:lnTo>
              </a:path>
              <a:path w="1499870" h="344805">
                <a:moveTo>
                  <a:pt x="1499350" y="0"/>
                </a:moveTo>
                <a:lnTo>
                  <a:pt x="148424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404061" y="1675296"/>
            <a:ext cx="202565" cy="455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550" spc="-25" dirty="0">
                <a:latin typeface="Arial"/>
                <a:cs typeface="Arial"/>
              </a:rPr>
              <a:t>0.1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550" spc="-10" dirty="0">
                <a:latin typeface="Arial"/>
                <a:cs typeface="Arial"/>
              </a:rPr>
              <a:t>0.095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550" spc="-20" dirty="0">
                <a:latin typeface="Arial"/>
                <a:cs typeface="Arial"/>
              </a:rPr>
              <a:t>0.09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605166" y="1730922"/>
            <a:ext cx="1502410" cy="1210310"/>
            <a:chOff x="1605166" y="1730922"/>
            <a:chExt cx="1502410" cy="1210310"/>
          </a:xfrm>
        </p:grpSpPr>
        <p:sp>
          <p:nvSpPr>
            <p:cNvPr id="89" name="object 89"/>
            <p:cNvSpPr/>
            <p:nvPr/>
          </p:nvSpPr>
          <p:spPr>
            <a:xfrm>
              <a:off x="1606436" y="1732192"/>
              <a:ext cx="1499870" cy="1207770"/>
            </a:xfrm>
            <a:custGeom>
              <a:avLst/>
              <a:gdLst/>
              <a:ahLst/>
              <a:cxnLst/>
              <a:rect l="l" t="t" r="r" b="b"/>
              <a:pathLst>
                <a:path w="1499870" h="1207770">
                  <a:moveTo>
                    <a:pt x="0" y="1207654"/>
                  </a:moveTo>
                  <a:lnTo>
                    <a:pt x="1499350" y="1207654"/>
                  </a:lnTo>
                </a:path>
                <a:path w="1499870" h="1207770">
                  <a:moveTo>
                    <a:pt x="0" y="0"/>
                  </a:moveTo>
                  <a:lnTo>
                    <a:pt x="1499350" y="0"/>
                  </a:lnTo>
                </a:path>
                <a:path w="1499870" h="1207770">
                  <a:moveTo>
                    <a:pt x="0" y="1207654"/>
                  </a:moveTo>
                  <a:lnTo>
                    <a:pt x="0" y="0"/>
                  </a:lnTo>
                </a:path>
                <a:path w="1499870" h="1207770">
                  <a:moveTo>
                    <a:pt x="1499350" y="1207654"/>
                  </a:moveTo>
                  <a:lnTo>
                    <a:pt x="1499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988732" y="2542819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21"/>
                  </a:lnTo>
                  <a:lnTo>
                    <a:pt x="34619" y="34621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88732" y="2542819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21"/>
                  </a:moveTo>
                  <a:lnTo>
                    <a:pt x="34619" y="34621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21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88501" y="178412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19" y="34619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88501" y="178412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19" y="34619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88706" y="199110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19" y="34619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388706" y="199110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19" y="34619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88732" y="257744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19" y="34619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88732" y="257744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19" y="34619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88732" y="2542819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21"/>
                  </a:lnTo>
                  <a:lnTo>
                    <a:pt x="34619" y="34621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88732" y="2542819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21"/>
                  </a:moveTo>
                  <a:lnTo>
                    <a:pt x="34619" y="34621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21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88920" y="257744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21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21" y="34619"/>
                  </a:lnTo>
                  <a:lnTo>
                    <a:pt x="3462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88920" y="257744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21" y="34619"/>
                  </a:lnTo>
                  <a:lnTo>
                    <a:pt x="34621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88934" y="2784424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21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21" y="34619"/>
                  </a:lnTo>
                  <a:lnTo>
                    <a:pt x="3462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688934" y="2784424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21" y="34619"/>
                  </a:lnTo>
                  <a:lnTo>
                    <a:pt x="34621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88907" y="264631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21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21" y="34619"/>
                  </a:lnTo>
                  <a:lnTo>
                    <a:pt x="3462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88907" y="264631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21" y="34619"/>
                  </a:lnTo>
                  <a:lnTo>
                    <a:pt x="34621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88488" y="27155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19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19" y="34619"/>
                  </a:lnTo>
                  <a:lnTo>
                    <a:pt x="346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88488" y="27155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19" y="34619"/>
                  </a:lnTo>
                  <a:lnTo>
                    <a:pt x="34619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88920" y="1818373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21" y="0"/>
                  </a:moveTo>
                  <a:lnTo>
                    <a:pt x="0" y="0"/>
                  </a:lnTo>
                  <a:lnTo>
                    <a:pt x="0" y="34619"/>
                  </a:lnTo>
                  <a:lnTo>
                    <a:pt x="34621" y="34619"/>
                  </a:lnTo>
                  <a:lnTo>
                    <a:pt x="3462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88920" y="1818373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19"/>
                  </a:moveTo>
                  <a:lnTo>
                    <a:pt x="34621" y="34619"/>
                  </a:lnTo>
                  <a:lnTo>
                    <a:pt x="34621" y="0"/>
                  </a:lnTo>
                  <a:lnTo>
                    <a:pt x="0" y="0"/>
                  </a:lnTo>
                  <a:lnTo>
                    <a:pt x="0" y="34619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1916734" y="2934512"/>
            <a:ext cx="886460" cy="182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9545">
              <a:lnSpc>
                <a:spcPts val="615"/>
              </a:lnSpc>
              <a:spcBef>
                <a:spcPts val="105"/>
              </a:spcBef>
              <a:tabLst>
                <a:tab pos="640080" algn="l"/>
              </a:tabLst>
            </a:pPr>
            <a:r>
              <a:rPr sz="550" spc="-50" dirty="0">
                <a:latin typeface="Arial"/>
                <a:cs typeface="Arial"/>
              </a:rPr>
              <a:t>2</a:t>
            </a:r>
            <a:r>
              <a:rPr sz="550" dirty="0">
                <a:latin typeface="Arial"/>
                <a:cs typeface="Arial"/>
              </a:rPr>
              <a:t>	</a:t>
            </a:r>
            <a:r>
              <a:rPr sz="550" spc="-25" dirty="0">
                <a:latin typeface="Arial"/>
                <a:cs typeface="Arial"/>
              </a:rPr>
              <a:t>2.5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ts val="615"/>
              </a:lnSpc>
            </a:pPr>
            <a:r>
              <a:rPr sz="550" dirty="0">
                <a:latin typeface="Arial"/>
                <a:cs typeface="Arial"/>
              </a:rPr>
              <a:t>Variable</a:t>
            </a:r>
            <a:r>
              <a:rPr sz="550" spc="15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2</a:t>
            </a:r>
            <a:r>
              <a:rPr sz="550" spc="2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:</a:t>
            </a:r>
            <a:r>
              <a:rPr sz="550" spc="2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Residual</a:t>
            </a:r>
            <a:r>
              <a:rPr sz="550" spc="15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Sugar</a:t>
            </a:r>
            <a:endParaRPr sz="55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313328" y="1981968"/>
            <a:ext cx="96520" cy="701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40"/>
              </a:lnSpc>
            </a:pPr>
            <a:r>
              <a:rPr sz="550" dirty="0">
                <a:latin typeface="Arial"/>
                <a:cs typeface="Arial"/>
              </a:rPr>
              <a:t>Variable</a:t>
            </a:r>
            <a:r>
              <a:rPr sz="550" spc="15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3</a:t>
            </a:r>
            <a:r>
              <a:rPr sz="550" spc="2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:</a:t>
            </a:r>
            <a:r>
              <a:rPr sz="550" spc="15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Chlorides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2134042" y="2099959"/>
            <a:ext cx="967740" cy="334645"/>
            <a:chOff x="2134042" y="2099959"/>
            <a:chExt cx="967740" cy="334645"/>
          </a:xfrm>
        </p:grpSpPr>
        <p:sp>
          <p:nvSpPr>
            <p:cNvPr id="113" name="object 113"/>
            <p:cNvSpPr/>
            <p:nvPr/>
          </p:nvSpPr>
          <p:spPr>
            <a:xfrm>
              <a:off x="2135312" y="2380397"/>
              <a:ext cx="61594" cy="52705"/>
            </a:xfrm>
            <a:custGeom>
              <a:avLst/>
              <a:gdLst/>
              <a:ahLst/>
              <a:cxnLst/>
              <a:rect l="l" t="t" r="r" b="b"/>
              <a:pathLst>
                <a:path w="61594" h="52705">
                  <a:moveTo>
                    <a:pt x="30570" y="0"/>
                  </a:moveTo>
                  <a:lnTo>
                    <a:pt x="0" y="52668"/>
                  </a:lnTo>
                  <a:lnTo>
                    <a:pt x="61140" y="52668"/>
                  </a:lnTo>
                  <a:lnTo>
                    <a:pt x="305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135312" y="2380397"/>
              <a:ext cx="61594" cy="52705"/>
            </a:xfrm>
            <a:custGeom>
              <a:avLst/>
              <a:gdLst/>
              <a:ahLst/>
              <a:cxnLst/>
              <a:rect l="l" t="t" r="r" b="b"/>
              <a:pathLst>
                <a:path w="61594" h="52705">
                  <a:moveTo>
                    <a:pt x="0" y="52668"/>
                  </a:moveTo>
                  <a:lnTo>
                    <a:pt x="61140" y="52668"/>
                  </a:lnTo>
                  <a:lnTo>
                    <a:pt x="30570" y="0"/>
                  </a:lnTo>
                  <a:lnTo>
                    <a:pt x="0" y="52668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71215" y="2101229"/>
              <a:ext cx="829310" cy="203835"/>
            </a:xfrm>
            <a:custGeom>
              <a:avLst/>
              <a:gdLst/>
              <a:ahLst/>
              <a:cxnLst/>
              <a:rect l="l" t="t" r="r" b="b"/>
              <a:pathLst>
                <a:path w="829310" h="203835">
                  <a:moveTo>
                    <a:pt x="0" y="203668"/>
                  </a:moveTo>
                  <a:lnTo>
                    <a:pt x="0" y="0"/>
                  </a:lnTo>
                  <a:lnTo>
                    <a:pt x="829046" y="0"/>
                  </a:lnTo>
                  <a:lnTo>
                    <a:pt x="829046" y="203668"/>
                  </a:lnTo>
                  <a:lnTo>
                    <a:pt x="0" y="20366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71215" y="2101229"/>
              <a:ext cx="829310" cy="203835"/>
            </a:xfrm>
            <a:custGeom>
              <a:avLst/>
              <a:gdLst/>
              <a:ahLst/>
              <a:cxnLst/>
              <a:rect l="l" t="t" r="r" b="b"/>
              <a:pathLst>
                <a:path w="829310" h="203835">
                  <a:moveTo>
                    <a:pt x="0" y="203668"/>
                  </a:moveTo>
                  <a:lnTo>
                    <a:pt x="829046" y="203668"/>
                  </a:lnTo>
                </a:path>
                <a:path w="829310" h="203835">
                  <a:moveTo>
                    <a:pt x="0" y="0"/>
                  </a:moveTo>
                  <a:lnTo>
                    <a:pt x="829046" y="0"/>
                  </a:lnTo>
                </a:path>
                <a:path w="829310" h="203835">
                  <a:moveTo>
                    <a:pt x="0" y="203668"/>
                  </a:moveTo>
                  <a:lnTo>
                    <a:pt x="0" y="0"/>
                  </a:lnTo>
                </a:path>
                <a:path w="829310" h="203835">
                  <a:moveTo>
                    <a:pt x="829046" y="203668"/>
                  </a:moveTo>
                  <a:lnTo>
                    <a:pt x="829046" y="0"/>
                  </a:lnTo>
                </a:path>
                <a:path w="829310" h="203835">
                  <a:moveTo>
                    <a:pt x="0" y="203668"/>
                  </a:moveTo>
                  <a:lnTo>
                    <a:pt x="829046" y="203668"/>
                  </a:lnTo>
                </a:path>
                <a:path w="829310" h="203835">
                  <a:moveTo>
                    <a:pt x="0" y="203668"/>
                  </a:moveTo>
                  <a:lnTo>
                    <a:pt x="0" y="0"/>
                  </a:lnTo>
                </a:path>
                <a:path w="829310" h="203835">
                  <a:moveTo>
                    <a:pt x="0" y="203668"/>
                  </a:moveTo>
                  <a:lnTo>
                    <a:pt x="829046" y="203668"/>
                  </a:lnTo>
                </a:path>
                <a:path w="829310" h="203835">
                  <a:moveTo>
                    <a:pt x="0" y="0"/>
                  </a:moveTo>
                  <a:lnTo>
                    <a:pt x="829046" y="0"/>
                  </a:lnTo>
                </a:path>
                <a:path w="829310" h="203835">
                  <a:moveTo>
                    <a:pt x="0" y="203668"/>
                  </a:moveTo>
                  <a:lnTo>
                    <a:pt x="0" y="0"/>
                  </a:lnTo>
                </a:path>
                <a:path w="829310" h="203835">
                  <a:moveTo>
                    <a:pt x="829046" y="203668"/>
                  </a:moveTo>
                  <a:lnTo>
                    <a:pt x="82904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46348" y="213842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621" y="0"/>
                  </a:moveTo>
                  <a:lnTo>
                    <a:pt x="0" y="0"/>
                  </a:lnTo>
                  <a:lnTo>
                    <a:pt x="0" y="34621"/>
                  </a:lnTo>
                  <a:lnTo>
                    <a:pt x="34621" y="34621"/>
                  </a:lnTo>
                  <a:lnTo>
                    <a:pt x="3462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346348" y="213842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34621"/>
                  </a:moveTo>
                  <a:lnTo>
                    <a:pt x="34621" y="34621"/>
                  </a:lnTo>
                  <a:lnTo>
                    <a:pt x="34621" y="0"/>
                  </a:lnTo>
                  <a:lnTo>
                    <a:pt x="0" y="0"/>
                  </a:lnTo>
                  <a:lnTo>
                    <a:pt x="0" y="34621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2430880" y="2088308"/>
            <a:ext cx="658495" cy="2139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550" spc="-10" dirty="0">
                <a:latin typeface="Arial"/>
                <a:cs typeface="Arial"/>
              </a:rPr>
              <a:t>Points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550" dirty="0">
                <a:latin typeface="Arial"/>
                <a:cs typeface="Arial"/>
              </a:rPr>
              <a:t>Moyenne</a:t>
            </a:r>
            <a:r>
              <a:rPr sz="550" spc="3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des</a:t>
            </a:r>
            <a:r>
              <a:rPr sz="550" spc="30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points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2331985" y="2213929"/>
            <a:ext cx="63500" cy="55244"/>
            <a:chOff x="2331985" y="2213929"/>
            <a:chExt cx="63500" cy="55244"/>
          </a:xfrm>
        </p:grpSpPr>
        <p:sp>
          <p:nvSpPr>
            <p:cNvPr id="121" name="object 121"/>
            <p:cNvSpPr/>
            <p:nvPr/>
          </p:nvSpPr>
          <p:spPr>
            <a:xfrm>
              <a:off x="2333090" y="2215033"/>
              <a:ext cx="61594" cy="52705"/>
            </a:xfrm>
            <a:custGeom>
              <a:avLst/>
              <a:gdLst/>
              <a:ahLst/>
              <a:cxnLst/>
              <a:rect l="l" t="t" r="r" b="b"/>
              <a:pathLst>
                <a:path w="61594" h="52705">
                  <a:moveTo>
                    <a:pt x="30570" y="0"/>
                  </a:moveTo>
                  <a:lnTo>
                    <a:pt x="0" y="52663"/>
                  </a:lnTo>
                  <a:lnTo>
                    <a:pt x="61140" y="52663"/>
                  </a:lnTo>
                  <a:lnTo>
                    <a:pt x="305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333090" y="2215033"/>
              <a:ext cx="61594" cy="52705"/>
            </a:xfrm>
            <a:custGeom>
              <a:avLst/>
              <a:gdLst/>
              <a:ahLst/>
              <a:cxnLst/>
              <a:rect l="l" t="t" r="r" b="b"/>
              <a:pathLst>
                <a:path w="61594" h="52705">
                  <a:moveTo>
                    <a:pt x="0" y="52663"/>
                  </a:moveTo>
                  <a:lnTo>
                    <a:pt x="61140" y="52663"/>
                  </a:lnTo>
                  <a:lnTo>
                    <a:pt x="30570" y="0"/>
                  </a:lnTo>
                  <a:lnTo>
                    <a:pt x="0" y="52663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0" y="3248159"/>
            <a:ext cx="4608195" cy="208279"/>
            <a:chOff x="0" y="3248159"/>
            <a:chExt cx="4608195" cy="208279"/>
          </a:xfrm>
        </p:grpSpPr>
        <p:sp>
          <p:nvSpPr>
            <p:cNvPr id="124" name="object 124"/>
            <p:cNvSpPr/>
            <p:nvPr/>
          </p:nvSpPr>
          <p:spPr>
            <a:xfrm>
              <a:off x="2374225" y="3248585"/>
              <a:ext cx="198120" cy="85090"/>
            </a:xfrm>
            <a:custGeom>
              <a:avLst/>
              <a:gdLst/>
              <a:ahLst/>
              <a:cxnLst/>
              <a:rect l="l" t="t" r="r" b="b"/>
              <a:pathLst>
                <a:path w="198119" h="85089">
                  <a:moveTo>
                    <a:pt x="0" y="44128"/>
                  </a:moveTo>
                  <a:lnTo>
                    <a:pt x="0" y="85024"/>
                  </a:lnTo>
                </a:path>
                <a:path w="198119" h="85089">
                  <a:moveTo>
                    <a:pt x="115329" y="0"/>
                  </a:moveTo>
                  <a:lnTo>
                    <a:pt x="115329" y="85024"/>
                  </a:lnTo>
                </a:path>
                <a:path w="198119" h="85089">
                  <a:moveTo>
                    <a:pt x="198042" y="53933"/>
                  </a:moveTo>
                  <a:lnTo>
                    <a:pt x="198042" y="85024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948572" y="3248585"/>
              <a:ext cx="859790" cy="207645"/>
            </a:xfrm>
            <a:custGeom>
              <a:avLst/>
              <a:gdLst/>
              <a:ahLst/>
              <a:cxnLst/>
              <a:rect l="l" t="t" r="r" b="b"/>
              <a:pathLst>
                <a:path w="859789" h="207645">
                  <a:moveTo>
                    <a:pt x="0" y="207414"/>
                  </a:moveTo>
                  <a:lnTo>
                    <a:pt x="540982" y="0"/>
                  </a:lnTo>
                </a:path>
                <a:path w="859789" h="207645">
                  <a:moveTo>
                    <a:pt x="540982" y="0"/>
                  </a:moveTo>
                  <a:lnTo>
                    <a:pt x="859402" y="207414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29" name="object 129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15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81406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Data</a:t>
            </a:r>
            <a:r>
              <a:rPr spc="200" dirty="0"/>
              <a:t> </a:t>
            </a:r>
            <a:r>
              <a:rPr spc="-1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586" y="1050822"/>
            <a:ext cx="6356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Sensors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0637" y="1050822"/>
            <a:ext cx="1583055" cy="17405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9560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Quantitative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qualitative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variables, </a:t>
            </a:r>
            <a:r>
              <a:rPr sz="1100" spc="-10" dirty="0">
                <a:latin typeface="Calibri"/>
                <a:cs typeface="Calibri"/>
              </a:rPr>
              <a:t>ordinales,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nominals String</a:t>
            </a:r>
            <a:endParaRPr sz="1100">
              <a:latin typeface="Calibri"/>
              <a:cs typeface="Calibri"/>
            </a:endParaRPr>
          </a:p>
          <a:p>
            <a:pPr marL="12700" marR="888365">
              <a:lnSpc>
                <a:spcPct val="102699"/>
              </a:lnSpc>
            </a:pPr>
            <a:r>
              <a:rPr sz="1100" dirty="0">
                <a:latin typeface="Calibri"/>
                <a:cs typeface="Calibri"/>
              </a:rPr>
              <a:t>Time</a:t>
            </a:r>
            <a:r>
              <a:rPr sz="1100" spc="20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Series </a:t>
            </a:r>
            <a:r>
              <a:rPr sz="1100" dirty="0">
                <a:latin typeface="Calibri"/>
                <a:cs typeface="Calibri"/>
              </a:rPr>
              <a:t>2D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 marL="12700" marR="615950">
              <a:lnSpc>
                <a:spcPct val="102600"/>
              </a:lnSpc>
            </a:pPr>
            <a:r>
              <a:rPr sz="1100" dirty="0">
                <a:latin typeface="Calibri"/>
                <a:cs typeface="Calibri"/>
              </a:rPr>
              <a:t>2D</a:t>
            </a:r>
            <a:r>
              <a:rPr sz="1100" spc="1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170" dirty="0">
                <a:latin typeface="Calibri"/>
                <a:cs typeface="Calibri"/>
              </a:rPr>
              <a:t> </a:t>
            </a:r>
            <a:r>
              <a:rPr sz="1100" spc="290" dirty="0">
                <a:latin typeface="Calibri"/>
                <a:cs typeface="Calibri"/>
              </a:rPr>
              <a:t>+</a:t>
            </a:r>
            <a:r>
              <a:rPr sz="1100" spc="17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time </a:t>
            </a:r>
            <a:r>
              <a:rPr sz="1100" spc="-10" dirty="0">
                <a:latin typeface="Calibri"/>
                <a:cs typeface="Calibri"/>
              </a:rPr>
              <a:t>Graphs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Logs,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coupons.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output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209" y="1567039"/>
            <a:ext cx="735330" cy="1224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68605" algn="r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Text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dirty="0">
                <a:latin typeface="Calibri"/>
                <a:cs typeface="Calibri"/>
              </a:rPr>
              <a:t>Speech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dirty="0">
                <a:latin typeface="Calibri"/>
                <a:cs typeface="Calibri"/>
              </a:rPr>
              <a:t>Images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dirty="0">
                <a:latin typeface="Calibri"/>
                <a:cs typeface="Calibri"/>
              </a:rPr>
              <a:t>Videos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spc="-20" dirty="0">
                <a:latin typeface="Calibri"/>
                <a:cs typeface="Calibri"/>
              </a:rPr>
              <a:t>Networks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dirty="0">
                <a:latin typeface="Calibri"/>
                <a:cs typeface="Calibri"/>
              </a:rPr>
              <a:t>Stream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 </a:t>
            </a:r>
            <a:r>
              <a:rPr sz="1100" dirty="0">
                <a:latin typeface="Calibri"/>
                <a:cs typeface="Calibri"/>
              </a:rPr>
              <a:t>Labels</a:t>
            </a:r>
            <a:r>
              <a:rPr sz="1100" spc="140" dirty="0">
                <a:latin typeface="Calibri"/>
                <a:cs typeface="Calibri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→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000" y="854062"/>
            <a:ext cx="861059" cy="2857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2000" y="1228356"/>
            <a:ext cx="954405" cy="7143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2000" y="2107202"/>
            <a:ext cx="1039091" cy="92271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16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01991"/>
            <a:ext cx="2395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3333B2"/>
                </a:solidFill>
                <a:latin typeface="Calibri"/>
                <a:cs typeface="Calibri"/>
              </a:rPr>
              <a:t>Approaches</a:t>
            </a:r>
            <a:r>
              <a:rPr sz="1400" spc="5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333B2"/>
                </a:solidFill>
                <a:latin typeface="Calibri"/>
                <a:cs typeface="Calibri"/>
              </a:rPr>
              <a:t>of</a:t>
            </a:r>
            <a:r>
              <a:rPr sz="1400" spc="4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Calibri"/>
                <a:cs typeface="Calibri"/>
              </a:rPr>
              <a:t>Machine</a:t>
            </a:r>
            <a:r>
              <a:rPr sz="1400" spc="5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91985"/>
            <a:ext cx="4608195" cy="2864485"/>
            <a:chOff x="0" y="591985"/>
            <a:chExt cx="4608195" cy="2864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529" y="591985"/>
              <a:ext cx="3905631" cy="27235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17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Supervised</a:t>
            </a:r>
            <a:r>
              <a:rPr spc="-2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581477"/>
            <a:ext cx="495934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Principle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623608"/>
            <a:ext cx="4483735" cy="838200"/>
            <a:chOff x="87743" y="623608"/>
            <a:chExt cx="4483735" cy="83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45477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623608"/>
              <a:ext cx="4432935" cy="838200"/>
            </a:xfrm>
            <a:custGeom>
              <a:avLst/>
              <a:gdLst/>
              <a:ahLst/>
              <a:cxnLst/>
              <a:rect l="l" t="t" r="r" b="b"/>
              <a:pathLst>
                <a:path w="4432935" h="838200">
                  <a:moveTo>
                    <a:pt x="4432566" y="0"/>
                  </a:moveTo>
                  <a:lnTo>
                    <a:pt x="0" y="0"/>
                  </a:lnTo>
                  <a:lnTo>
                    <a:pt x="0" y="837591"/>
                  </a:lnTo>
                  <a:lnTo>
                    <a:pt x="4432566" y="837591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789753"/>
              <a:ext cx="4432935" cy="621030"/>
            </a:xfrm>
            <a:custGeom>
              <a:avLst/>
              <a:gdLst/>
              <a:ahLst/>
              <a:cxnLst/>
              <a:rect l="l" t="t" r="r" b="b"/>
              <a:pathLst>
                <a:path w="4432935" h="621030">
                  <a:moveTo>
                    <a:pt x="4432566" y="0"/>
                  </a:moveTo>
                  <a:lnTo>
                    <a:pt x="0" y="0"/>
                  </a:lnTo>
                  <a:lnTo>
                    <a:pt x="0" y="569845"/>
                  </a:lnTo>
                  <a:lnTo>
                    <a:pt x="4008" y="589569"/>
                  </a:lnTo>
                  <a:lnTo>
                    <a:pt x="14922" y="605722"/>
                  </a:lnTo>
                  <a:lnTo>
                    <a:pt x="31075" y="616637"/>
                  </a:lnTo>
                  <a:lnTo>
                    <a:pt x="50800" y="620645"/>
                  </a:lnTo>
                  <a:lnTo>
                    <a:pt x="4381765" y="620645"/>
                  </a:lnTo>
                  <a:lnTo>
                    <a:pt x="4401490" y="616637"/>
                  </a:lnTo>
                  <a:lnTo>
                    <a:pt x="4417643" y="605722"/>
                  </a:lnTo>
                  <a:lnTo>
                    <a:pt x="4428558" y="589569"/>
                  </a:lnTo>
                  <a:lnTo>
                    <a:pt x="4432566" y="569845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851179"/>
              <a:ext cx="65265" cy="652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271244"/>
              <a:ext cx="65265" cy="652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8544" y="1539159"/>
            <a:ext cx="5378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007F00"/>
                </a:solidFill>
                <a:latin typeface="Calibri"/>
                <a:cs typeface="Calibri"/>
              </a:rPr>
              <a:t>Examples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743" y="1581299"/>
            <a:ext cx="4483735" cy="415290"/>
            <a:chOff x="87743" y="1581299"/>
            <a:chExt cx="4483735" cy="4152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43" y="1703158"/>
              <a:ext cx="4432566" cy="506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8544" y="1581299"/>
              <a:ext cx="4432935" cy="415290"/>
            </a:xfrm>
            <a:custGeom>
              <a:avLst/>
              <a:gdLst/>
              <a:ahLst/>
              <a:cxnLst/>
              <a:rect l="l" t="t" r="r" b="b"/>
              <a:pathLst>
                <a:path w="4432935" h="415289">
                  <a:moveTo>
                    <a:pt x="4432566" y="0"/>
                  </a:moveTo>
                  <a:lnTo>
                    <a:pt x="0" y="0"/>
                  </a:lnTo>
                  <a:lnTo>
                    <a:pt x="0" y="414722"/>
                  </a:lnTo>
                  <a:lnTo>
                    <a:pt x="4432566" y="414722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43" y="1747444"/>
              <a:ext cx="4432935" cy="198120"/>
            </a:xfrm>
            <a:custGeom>
              <a:avLst/>
              <a:gdLst/>
              <a:ahLst/>
              <a:cxnLst/>
              <a:rect l="l" t="t" r="r" b="b"/>
              <a:pathLst>
                <a:path w="4432935" h="198119">
                  <a:moveTo>
                    <a:pt x="4432566" y="0"/>
                  </a:moveTo>
                  <a:lnTo>
                    <a:pt x="0" y="0"/>
                  </a:lnTo>
                  <a:lnTo>
                    <a:pt x="0" y="146976"/>
                  </a:lnTo>
                  <a:lnTo>
                    <a:pt x="4008" y="166700"/>
                  </a:lnTo>
                  <a:lnTo>
                    <a:pt x="14922" y="182853"/>
                  </a:lnTo>
                  <a:lnTo>
                    <a:pt x="31075" y="193767"/>
                  </a:lnTo>
                  <a:lnTo>
                    <a:pt x="50800" y="197776"/>
                  </a:lnTo>
                  <a:lnTo>
                    <a:pt x="4381765" y="197776"/>
                  </a:lnTo>
                  <a:lnTo>
                    <a:pt x="4401490" y="193767"/>
                  </a:lnTo>
                  <a:lnTo>
                    <a:pt x="4417643" y="182853"/>
                  </a:lnTo>
                  <a:lnTo>
                    <a:pt x="4428558" y="166700"/>
                  </a:lnTo>
                  <a:lnTo>
                    <a:pt x="4432566" y="146976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089" y="1806067"/>
              <a:ext cx="65265" cy="65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0444" y="767726"/>
            <a:ext cx="4509135" cy="11468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4960" marR="15303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Given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130" dirty="0">
                <a:latin typeface="Arial"/>
                <a:cs typeface="Arial"/>
              </a:rPr>
              <a:t> </a:t>
            </a:r>
            <a:r>
              <a:rPr sz="1100" dirty="0">
                <a:latin typeface="Calibri"/>
                <a:cs typeface="Calibri"/>
              </a:rPr>
              <a:t>training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examples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{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200" i="1" baseline="-10416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100" i="1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200" i="1" spc="-30" baseline="-10416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200" i="1" spc="-142" baseline="-104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55" dirty="0">
                <a:solidFill>
                  <a:srgbClr val="FF0000"/>
                </a:solidFill>
                <a:latin typeface="Lucida Sans Unicode"/>
                <a:cs typeface="Lucida Sans Unicode"/>
              </a:rPr>
              <a:t>∈</a:t>
            </a:r>
            <a:r>
              <a:rPr sz="110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spc="85" dirty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sz="1100" spc="4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Lucida Sans Unicode"/>
                <a:cs typeface="Lucida Sans Unicode"/>
              </a:rPr>
              <a:t>×</a:t>
            </a:r>
            <a:r>
              <a:rPr sz="1100" spc="-10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0000"/>
                </a:solidFill>
                <a:latin typeface="Lucida Sans Unicode"/>
                <a:cs typeface="Lucida Sans Unicode"/>
              </a:rPr>
              <a:t>Y</a:t>
            </a:r>
            <a:r>
              <a:rPr sz="1100" i="1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i</a:t>
            </a:r>
            <a:r>
              <a:rPr sz="1100" i="1" spc="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0" dirty="0">
                <a:latin typeface="Lucida Sans Unicode"/>
                <a:cs typeface="Lucida Sans Unicode"/>
              </a:rPr>
              <a:t>·</a:t>
            </a:r>
            <a:r>
              <a:rPr sz="1100" spc="-165" dirty="0">
                <a:latin typeface="Lucida Sans Unicode"/>
                <a:cs typeface="Lucida Sans Unicode"/>
              </a:rPr>
              <a:t> </a:t>
            </a:r>
            <a:r>
              <a:rPr sz="1100" spc="-400" dirty="0">
                <a:latin typeface="Lucida Sans Unicode"/>
                <a:cs typeface="Lucida Sans Unicode"/>
              </a:rPr>
              <a:t>·</a:t>
            </a:r>
            <a:r>
              <a:rPr sz="1100" spc="-170" dirty="0">
                <a:latin typeface="Lucida Sans Unicode"/>
                <a:cs typeface="Lucida Sans Unicode"/>
              </a:rPr>
              <a:t> </a:t>
            </a:r>
            <a:r>
              <a:rPr sz="1100" spc="-400" dirty="0">
                <a:latin typeface="Lucida Sans Unicode"/>
                <a:cs typeface="Lucida Sans Unicode"/>
              </a:rPr>
              <a:t>·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85" dirty="0">
                <a:latin typeface="Arial"/>
                <a:cs typeface="Arial"/>
              </a:rPr>
              <a:t>N</a:t>
            </a:r>
            <a:r>
              <a:rPr sz="1100" spc="85" dirty="0">
                <a:latin typeface="Lucida Sans Unicode"/>
                <a:cs typeface="Lucida Sans Unicode"/>
              </a:rPr>
              <a:t>}</a:t>
            </a:r>
            <a:r>
              <a:rPr sz="1100" spc="85" dirty="0">
                <a:latin typeface="Calibri"/>
                <a:cs typeface="Calibri"/>
              </a:rPr>
              <a:t>,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we </a:t>
            </a:r>
            <a:r>
              <a:rPr sz="1100" dirty="0">
                <a:latin typeface="Calibri"/>
                <a:cs typeface="Calibri"/>
              </a:rPr>
              <a:t>want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estimate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7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</a:t>
            </a:r>
            <a:r>
              <a:rPr sz="1100" spc="-25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63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FF0000"/>
                </a:solidFill>
                <a:latin typeface="Calibri"/>
                <a:cs typeface="Calibri"/>
              </a:rPr>
              <a:t>supervision</a:t>
            </a:r>
            <a:r>
              <a:rPr sz="1100" i="1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comes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label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knowledge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Image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classification,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detection,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stock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price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2116557"/>
            <a:ext cx="4608195" cy="1339850"/>
            <a:chOff x="0" y="2116557"/>
            <a:chExt cx="4608195" cy="13398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7437" y="2116557"/>
              <a:ext cx="1722395" cy="12307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18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15976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Unsupervised</a:t>
            </a:r>
            <a:r>
              <a:rPr spc="8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622320"/>
            <a:ext cx="495934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Principle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664452"/>
            <a:ext cx="4483735" cy="589915"/>
            <a:chOff x="87743" y="664452"/>
            <a:chExt cx="4483735" cy="589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86320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664452"/>
              <a:ext cx="4432935" cy="589915"/>
            </a:xfrm>
            <a:custGeom>
              <a:avLst/>
              <a:gdLst/>
              <a:ahLst/>
              <a:cxnLst/>
              <a:rect l="l" t="t" r="r" b="b"/>
              <a:pathLst>
                <a:path w="4432935" h="589915">
                  <a:moveTo>
                    <a:pt x="4432566" y="0"/>
                  </a:moveTo>
                  <a:lnTo>
                    <a:pt x="0" y="0"/>
                  </a:lnTo>
                  <a:lnTo>
                    <a:pt x="0" y="589597"/>
                  </a:lnTo>
                  <a:lnTo>
                    <a:pt x="4432566" y="589597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830596"/>
              <a:ext cx="4432935" cy="372745"/>
            </a:xfrm>
            <a:custGeom>
              <a:avLst/>
              <a:gdLst/>
              <a:ahLst/>
              <a:cxnLst/>
              <a:rect l="l" t="t" r="r" b="b"/>
              <a:pathLst>
                <a:path w="4432935" h="372744">
                  <a:moveTo>
                    <a:pt x="4432566" y="0"/>
                  </a:moveTo>
                  <a:lnTo>
                    <a:pt x="0" y="0"/>
                  </a:lnTo>
                  <a:lnTo>
                    <a:pt x="0" y="321852"/>
                  </a:lnTo>
                  <a:lnTo>
                    <a:pt x="4008" y="341576"/>
                  </a:lnTo>
                  <a:lnTo>
                    <a:pt x="14922" y="357729"/>
                  </a:lnTo>
                  <a:lnTo>
                    <a:pt x="31075" y="368643"/>
                  </a:lnTo>
                  <a:lnTo>
                    <a:pt x="50800" y="372652"/>
                  </a:lnTo>
                  <a:lnTo>
                    <a:pt x="4381765" y="372652"/>
                  </a:lnTo>
                  <a:lnTo>
                    <a:pt x="4401490" y="368643"/>
                  </a:lnTo>
                  <a:lnTo>
                    <a:pt x="4417643" y="357729"/>
                  </a:lnTo>
                  <a:lnTo>
                    <a:pt x="4428558" y="341576"/>
                  </a:lnTo>
                  <a:lnTo>
                    <a:pt x="4432566" y="321852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892022"/>
              <a:ext cx="65265" cy="652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544" y="1336340"/>
            <a:ext cx="5378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007F00"/>
                </a:solidFill>
                <a:latin typeface="Calibri"/>
                <a:cs typeface="Calibri"/>
              </a:rPr>
              <a:t>Examples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1378476"/>
            <a:ext cx="4483735" cy="587375"/>
            <a:chOff x="87743" y="1378476"/>
            <a:chExt cx="4483735" cy="5873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500339"/>
              <a:ext cx="4432566" cy="506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8544" y="1378476"/>
              <a:ext cx="4432935" cy="587375"/>
            </a:xfrm>
            <a:custGeom>
              <a:avLst/>
              <a:gdLst/>
              <a:ahLst/>
              <a:cxnLst/>
              <a:rect l="l" t="t" r="r" b="b"/>
              <a:pathLst>
                <a:path w="4432935" h="587375">
                  <a:moveTo>
                    <a:pt x="4432566" y="0"/>
                  </a:moveTo>
                  <a:lnTo>
                    <a:pt x="0" y="0"/>
                  </a:lnTo>
                  <a:lnTo>
                    <a:pt x="0" y="586799"/>
                  </a:lnTo>
                  <a:lnTo>
                    <a:pt x="4432566" y="586799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743" y="1544621"/>
              <a:ext cx="4432935" cy="370205"/>
            </a:xfrm>
            <a:custGeom>
              <a:avLst/>
              <a:gdLst/>
              <a:ahLst/>
              <a:cxnLst/>
              <a:rect l="l" t="t" r="r" b="b"/>
              <a:pathLst>
                <a:path w="4432935" h="370205">
                  <a:moveTo>
                    <a:pt x="4432566" y="0"/>
                  </a:moveTo>
                  <a:lnTo>
                    <a:pt x="0" y="0"/>
                  </a:lnTo>
                  <a:lnTo>
                    <a:pt x="0" y="319053"/>
                  </a:lnTo>
                  <a:lnTo>
                    <a:pt x="4008" y="338777"/>
                  </a:lnTo>
                  <a:lnTo>
                    <a:pt x="14922" y="354930"/>
                  </a:lnTo>
                  <a:lnTo>
                    <a:pt x="31075" y="365845"/>
                  </a:lnTo>
                  <a:lnTo>
                    <a:pt x="50800" y="369853"/>
                  </a:lnTo>
                  <a:lnTo>
                    <a:pt x="4381765" y="369853"/>
                  </a:lnTo>
                  <a:lnTo>
                    <a:pt x="4401490" y="365845"/>
                  </a:lnTo>
                  <a:lnTo>
                    <a:pt x="4417643" y="354930"/>
                  </a:lnTo>
                  <a:lnTo>
                    <a:pt x="4428558" y="338777"/>
                  </a:lnTo>
                  <a:lnTo>
                    <a:pt x="4432566" y="319053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603247"/>
              <a:ext cx="65265" cy="6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4832" y="808569"/>
            <a:ext cx="4131945" cy="10750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800" marR="431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Only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{</a:t>
            </a:r>
            <a:r>
              <a:rPr sz="1100" i="1" spc="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200" i="1" spc="75" baseline="-10416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200" i="1" spc="277" baseline="-104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155" dirty="0">
                <a:solidFill>
                  <a:srgbClr val="FF0000"/>
                </a:solidFill>
                <a:latin typeface="Lucida Sans Unicode"/>
                <a:cs typeface="Lucida Sans Unicode"/>
              </a:rPr>
              <a:t>∈</a:t>
            </a:r>
            <a:r>
              <a:rPr sz="110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spc="85" dirty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sz="1100" spc="-19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i="1" spc="-1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100" i="1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=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0" dirty="0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sz="110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spc="-400" dirty="0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sz="1100" spc="-1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spc="-400" dirty="0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sz="1100" spc="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100" i="1" spc="-1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i="1" spc="11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100" spc="114" dirty="0">
                <a:latin typeface="Lucida Sans Unicode"/>
                <a:cs typeface="Lucida Sans Unicode"/>
              </a:rPr>
              <a:t>}</a:t>
            </a:r>
            <a:r>
              <a:rPr sz="1100" spc="-1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Calibri"/>
                <a:cs typeface="Calibri"/>
              </a:rPr>
              <a:t>are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available.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aim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430" dirty="0"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21919"/>
                </a:solidFill>
                <a:latin typeface="Calibri"/>
                <a:cs typeface="Calibri"/>
              </a:rPr>
              <a:t>describe</a:t>
            </a:r>
            <a:r>
              <a:rPr sz="1100" spc="9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21919"/>
                </a:solidFill>
                <a:latin typeface="Calibri"/>
                <a:cs typeface="Calibri"/>
              </a:rPr>
              <a:t>how </a:t>
            </a:r>
            <a:r>
              <a:rPr sz="1100" dirty="0">
                <a:solidFill>
                  <a:srgbClr val="F21919"/>
                </a:solidFill>
                <a:latin typeface="Calibri"/>
                <a:cs typeface="Calibri"/>
              </a:rPr>
              <a:t>data</a:t>
            </a:r>
            <a:r>
              <a:rPr sz="1100" spc="55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21919"/>
                </a:solidFill>
                <a:latin typeface="Calibri"/>
                <a:cs typeface="Calibri"/>
              </a:rPr>
              <a:t>is</a:t>
            </a:r>
            <a:r>
              <a:rPr sz="1100" spc="55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21919"/>
                </a:solidFill>
                <a:latin typeface="Calibri"/>
                <a:cs typeface="Calibri"/>
              </a:rPr>
              <a:t>organized</a:t>
            </a:r>
            <a:r>
              <a:rPr sz="1100" spc="6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21919"/>
                </a:solidFill>
                <a:latin typeface="Calibri"/>
                <a:cs typeface="Calibri"/>
              </a:rPr>
              <a:t>and</a:t>
            </a:r>
            <a:r>
              <a:rPr sz="1100" spc="55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21919"/>
                </a:solidFill>
                <a:latin typeface="Calibri"/>
                <a:cs typeface="Calibri"/>
              </a:rPr>
              <a:t>extract</a:t>
            </a:r>
            <a:r>
              <a:rPr sz="1100" spc="6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F21919"/>
                </a:solidFill>
                <a:latin typeface="Calibri"/>
                <a:cs typeface="Calibri"/>
              </a:rPr>
              <a:t>homogeneous</a:t>
            </a:r>
            <a:r>
              <a:rPr sz="1100" spc="55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21919"/>
                </a:solidFill>
                <a:latin typeface="Calibri"/>
                <a:cs typeface="Calibri"/>
              </a:rPr>
              <a:t>subsets</a:t>
            </a:r>
            <a:r>
              <a:rPr sz="1100" spc="6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21919"/>
                </a:solidFill>
                <a:latin typeface="Calibri"/>
                <a:cs typeface="Calibri"/>
              </a:rPr>
              <a:t>from</a:t>
            </a:r>
            <a:r>
              <a:rPr sz="1100" spc="55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21919"/>
                </a:solidFill>
                <a:latin typeface="Calibri"/>
                <a:cs typeface="Calibri"/>
              </a:rPr>
              <a:t>it</a:t>
            </a:r>
            <a:r>
              <a:rPr sz="1100" spc="-25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100">
              <a:latin typeface="Calibri"/>
              <a:cs typeface="Calibri"/>
            </a:endParaRPr>
          </a:p>
          <a:p>
            <a:pPr marL="50800" marR="300990">
              <a:lnSpc>
                <a:spcPct val="102600"/>
              </a:lnSpc>
            </a:pPr>
            <a:r>
              <a:rPr sz="1100" dirty="0">
                <a:latin typeface="Calibri"/>
                <a:cs typeface="Calibri"/>
              </a:rPr>
              <a:t>Applications: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Customers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segmentation,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image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segmentation,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data </a:t>
            </a:r>
            <a:r>
              <a:rPr sz="1100" dirty="0">
                <a:latin typeface="Calibri"/>
                <a:cs typeface="Calibri"/>
              </a:rPr>
              <a:t>visualization,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categorization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similar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documents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6356" y="2375745"/>
            <a:ext cx="1515821" cy="8494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658556" y="3159751"/>
            <a:ext cx="717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40</a:t>
            </a:r>
            <a:endParaRPr sz="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62363" y="3159751"/>
            <a:ext cx="717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20</a:t>
            </a:r>
            <a:endParaRPr sz="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0393" y="3159751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75315" y="3159751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20</a:t>
            </a:r>
            <a:endParaRPr sz="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9126" y="3159751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40</a:t>
            </a:r>
            <a:endParaRPr sz="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82938" y="3159751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60</a:t>
            </a:r>
            <a:endParaRPr sz="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86749" y="3159751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80</a:t>
            </a:r>
            <a:endParaRPr sz="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18837" y="3132560"/>
            <a:ext cx="107950" cy="9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4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80</a:t>
            </a:r>
            <a:endParaRPr sz="250">
              <a:latin typeface="Arial"/>
              <a:cs typeface="Arial"/>
            </a:endParaRPr>
          </a:p>
          <a:p>
            <a:pPr marL="48260">
              <a:lnSpc>
                <a:spcPts val="254"/>
              </a:lnSpc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60</a:t>
            </a:r>
            <a:endParaRPr sz="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18837" y="2991804"/>
            <a:ext cx="717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60</a:t>
            </a:r>
            <a:endParaRPr sz="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8837" y="2851048"/>
            <a:ext cx="717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40</a:t>
            </a:r>
            <a:endParaRPr sz="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29490" y="2428779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20</a:t>
            </a:r>
            <a:endParaRPr sz="2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29490" y="2288023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40</a:t>
            </a:r>
            <a:endParaRPr sz="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29490" y="2147267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60</a:t>
            </a:r>
            <a:endParaRPr sz="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29490" y="2006511"/>
            <a:ext cx="615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solidFill>
                  <a:srgbClr val="252525"/>
                </a:solidFill>
                <a:latin typeface="Arial"/>
                <a:cs typeface="Arial"/>
              </a:rPr>
              <a:t>80</a:t>
            </a:r>
            <a:endParaRPr sz="25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8969" y="2039364"/>
            <a:ext cx="1429954" cy="112924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333443" y="2969152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5023" y="2840334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4461" y="2980242"/>
            <a:ext cx="37592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0</a:t>
            </a:r>
            <a:r>
              <a:rPr sz="375" spc="-75" baseline="11111" dirty="0">
                <a:latin typeface="Arial"/>
                <a:cs typeface="Arial"/>
              </a:rPr>
              <a:t>0</a:t>
            </a:r>
            <a:r>
              <a:rPr sz="375" spc="-75" baseline="22222" dirty="0">
                <a:latin typeface="Arial"/>
                <a:cs typeface="Arial"/>
              </a:rPr>
              <a:t>0</a:t>
            </a:r>
            <a:r>
              <a:rPr sz="375" spc="-44" baseline="22222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0</a:t>
            </a:r>
            <a:r>
              <a:rPr sz="375" spc="-37" baseline="33333" dirty="0">
                <a:latin typeface="Arial"/>
                <a:cs typeface="Arial"/>
              </a:rPr>
              <a:t>0</a:t>
            </a:r>
            <a:r>
              <a:rPr sz="375" spc="-37" baseline="11111" dirty="0">
                <a:latin typeface="Arial"/>
                <a:cs typeface="Arial"/>
              </a:rPr>
              <a:t>0000</a:t>
            </a:r>
            <a:r>
              <a:rPr sz="375" spc="-37" baseline="22222" dirty="0">
                <a:latin typeface="Arial"/>
                <a:cs typeface="Arial"/>
              </a:rPr>
              <a:t>0</a:t>
            </a:r>
            <a:r>
              <a:rPr sz="375" spc="397" baseline="22222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00</a:t>
            </a:r>
            <a:r>
              <a:rPr sz="375" spc="67" baseline="33333" dirty="0">
                <a:latin typeface="Arial"/>
                <a:cs typeface="Arial"/>
              </a:rPr>
              <a:t> </a:t>
            </a:r>
            <a:r>
              <a:rPr sz="375" spc="-52" baseline="44444" dirty="0">
                <a:latin typeface="Arial"/>
                <a:cs typeface="Arial"/>
              </a:rPr>
              <a:t>0</a:t>
            </a:r>
            <a:r>
              <a:rPr sz="375" spc="-52" baseline="22222" dirty="0">
                <a:latin typeface="Arial"/>
                <a:cs typeface="Arial"/>
              </a:rPr>
              <a:t>0</a:t>
            </a:r>
            <a:r>
              <a:rPr sz="375" spc="-52" baseline="33333" dirty="0">
                <a:latin typeface="Arial"/>
                <a:cs typeface="Arial"/>
              </a:rPr>
              <a:t>0</a:t>
            </a:r>
            <a:r>
              <a:rPr sz="375" spc="-52" baseline="44444" dirty="0">
                <a:latin typeface="Arial"/>
                <a:cs typeface="Arial"/>
              </a:rPr>
              <a:t>0</a:t>
            </a:r>
            <a:r>
              <a:rPr sz="375" spc="-52" baseline="22222" dirty="0">
                <a:latin typeface="Arial"/>
                <a:cs typeface="Arial"/>
              </a:rPr>
              <a:t>0</a:t>
            </a:r>
            <a:r>
              <a:rPr sz="375" spc="-52" baseline="44444" dirty="0">
                <a:latin typeface="Arial"/>
                <a:cs typeface="Arial"/>
              </a:rPr>
              <a:t>0</a:t>
            </a:r>
            <a:r>
              <a:rPr sz="375" spc="-52" baseline="55555" dirty="0">
                <a:latin typeface="Arial"/>
                <a:cs typeface="Arial"/>
              </a:rPr>
              <a:t>0</a:t>
            </a:r>
            <a:endParaRPr sz="375" baseline="55555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46614" y="2998867"/>
            <a:ext cx="24765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0</a:t>
            </a:r>
            <a:r>
              <a:rPr sz="375" spc="187" baseline="22222" dirty="0">
                <a:latin typeface="Arial"/>
                <a:cs typeface="Arial"/>
              </a:rPr>
              <a:t> </a:t>
            </a:r>
            <a:r>
              <a:rPr sz="375" spc="-89" baseline="33333" dirty="0">
                <a:latin typeface="Arial"/>
                <a:cs typeface="Arial"/>
              </a:rPr>
              <a:t>00</a:t>
            </a:r>
            <a:r>
              <a:rPr sz="375" spc="-89" baseline="11111" dirty="0">
                <a:latin typeface="Arial"/>
                <a:cs typeface="Arial"/>
              </a:rPr>
              <a:t>0</a:t>
            </a:r>
            <a:r>
              <a:rPr sz="375" spc="-89" baseline="33333" dirty="0">
                <a:latin typeface="Arial"/>
                <a:cs typeface="Arial"/>
              </a:rPr>
              <a:t>0</a:t>
            </a:r>
            <a:r>
              <a:rPr sz="375" spc="-89" baseline="22222" dirty="0">
                <a:latin typeface="Arial"/>
                <a:cs typeface="Arial"/>
              </a:rPr>
              <a:t>0</a:t>
            </a:r>
            <a:r>
              <a:rPr sz="375" spc="-89" baseline="11111" dirty="0">
                <a:latin typeface="Arial"/>
                <a:cs typeface="Arial"/>
              </a:rPr>
              <a:t>0</a:t>
            </a:r>
            <a:r>
              <a:rPr sz="375" spc="-7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0</a:t>
            </a:r>
            <a:r>
              <a:rPr sz="250" spc="10" dirty="0">
                <a:latin typeface="Arial"/>
                <a:cs typeface="Arial"/>
              </a:rPr>
              <a:t> </a:t>
            </a:r>
            <a:r>
              <a:rPr sz="375" spc="-37" baseline="22222" dirty="0">
                <a:latin typeface="Arial"/>
                <a:cs typeface="Arial"/>
              </a:rPr>
              <a:t>0</a:t>
            </a:r>
            <a:r>
              <a:rPr sz="375" spc="-37" baseline="11111" dirty="0">
                <a:latin typeface="Arial"/>
                <a:cs typeface="Arial"/>
              </a:rPr>
              <a:t>0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93630" y="2682968"/>
            <a:ext cx="10223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75" spc="-37" baseline="-22222" dirty="0">
                <a:latin typeface="Arial"/>
                <a:cs typeface="Arial"/>
              </a:rPr>
              <a:t>2</a:t>
            </a:r>
            <a:r>
              <a:rPr sz="250" spc="-25" dirty="0">
                <a:latin typeface="Arial"/>
                <a:cs typeface="Arial"/>
              </a:rPr>
              <a:t>2</a:t>
            </a:r>
            <a:endParaRPr sz="2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81559" y="2516607"/>
            <a:ext cx="32639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30" baseline="11111" dirty="0">
                <a:latin typeface="Arial"/>
                <a:cs typeface="Arial"/>
              </a:rPr>
              <a:t>2</a:t>
            </a:r>
            <a:r>
              <a:rPr sz="250" spc="-20" dirty="0">
                <a:latin typeface="Arial"/>
                <a:cs typeface="Arial"/>
              </a:rPr>
              <a:t>2</a:t>
            </a:r>
            <a:r>
              <a:rPr sz="250" spc="-5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2</a:t>
            </a:r>
            <a:r>
              <a:rPr sz="375" baseline="22222" dirty="0">
                <a:latin typeface="Arial"/>
                <a:cs typeface="Arial"/>
              </a:rPr>
              <a:t>2</a:t>
            </a:r>
            <a:r>
              <a:rPr sz="375" spc="322" baseline="22222" dirty="0">
                <a:latin typeface="Arial"/>
                <a:cs typeface="Arial"/>
              </a:rPr>
              <a:t>  </a:t>
            </a:r>
            <a:r>
              <a:rPr sz="375" spc="-15" baseline="22222" dirty="0">
                <a:latin typeface="Arial"/>
                <a:cs typeface="Arial"/>
              </a:rPr>
              <a:t>111</a:t>
            </a:r>
            <a:r>
              <a:rPr sz="375" spc="-15" baseline="33333" dirty="0">
                <a:latin typeface="Arial"/>
                <a:cs typeface="Arial"/>
              </a:rPr>
              <a:t>1</a:t>
            </a:r>
            <a:r>
              <a:rPr sz="375" spc="-15" baseline="11111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1</a:t>
            </a:r>
            <a:r>
              <a:rPr sz="375" spc="-15" baseline="22222" dirty="0">
                <a:latin typeface="Arial"/>
                <a:cs typeface="Arial"/>
              </a:rPr>
              <a:t>1</a:t>
            </a:r>
            <a:r>
              <a:rPr sz="375" spc="-15" baseline="11111" dirty="0">
                <a:latin typeface="Arial"/>
                <a:cs typeface="Arial"/>
              </a:rPr>
              <a:t>2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10236" y="2711302"/>
            <a:ext cx="123189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="1" baseline="11111" dirty="0">
                <a:latin typeface="Arial"/>
                <a:cs typeface="Arial"/>
              </a:rPr>
              <a:t>2</a:t>
            </a:r>
            <a:r>
              <a:rPr sz="375" b="1" spc="22" baseline="11111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2</a:t>
            </a:r>
            <a:endParaRPr sz="2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85635" y="2766875"/>
            <a:ext cx="18224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52" baseline="11111" dirty="0">
                <a:latin typeface="Arial"/>
                <a:cs typeface="Arial"/>
              </a:rPr>
              <a:t>222</a:t>
            </a:r>
            <a:r>
              <a:rPr sz="375" spc="-52" baseline="22222" dirty="0">
                <a:latin typeface="Arial"/>
                <a:cs typeface="Arial"/>
              </a:rPr>
              <a:t>22</a:t>
            </a:r>
            <a:r>
              <a:rPr sz="375" spc="-52" baseline="33333" dirty="0">
                <a:latin typeface="Arial"/>
                <a:cs typeface="Arial"/>
              </a:rPr>
              <a:t>2</a:t>
            </a:r>
            <a:r>
              <a:rPr sz="375" spc="-52" baseline="22222" dirty="0">
                <a:latin typeface="Arial"/>
                <a:cs typeface="Arial"/>
              </a:rPr>
              <a:t>22</a:t>
            </a:r>
            <a:r>
              <a:rPr sz="375" spc="-52" baseline="11111" dirty="0">
                <a:latin typeface="Arial"/>
                <a:cs typeface="Arial"/>
              </a:rPr>
              <a:t>2</a:t>
            </a:r>
            <a:r>
              <a:rPr sz="250" spc="-35" dirty="0">
                <a:latin typeface="Arial"/>
                <a:cs typeface="Arial"/>
              </a:rPr>
              <a:t>2</a:t>
            </a:r>
            <a:endParaRPr sz="2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02807" y="2748020"/>
            <a:ext cx="15494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-52" baseline="11111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2</a:t>
            </a:r>
            <a:r>
              <a:rPr sz="375" spc="-15" baseline="44444" dirty="0">
                <a:latin typeface="Arial"/>
                <a:cs typeface="Arial"/>
              </a:rPr>
              <a:t> </a:t>
            </a:r>
            <a:r>
              <a:rPr sz="375" spc="-52" baseline="11111" dirty="0">
                <a:latin typeface="Arial"/>
                <a:cs typeface="Arial"/>
              </a:rPr>
              <a:t>2</a:t>
            </a:r>
            <a:r>
              <a:rPr sz="250" spc="-35" dirty="0">
                <a:latin typeface="Arial"/>
                <a:cs typeface="Arial"/>
              </a:rPr>
              <a:t>2</a:t>
            </a:r>
            <a:endParaRPr sz="2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42704" y="2511809"/>
            <a:ext cx="18288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latin typeface="Arial"/>
                <a:cs typeface="Arial"/>
              </a:rPr>
              <a:t>2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b="1" baseline="11111" dirty="0">
                <a:latin typeface="Arial"/>
                <a:cs typeface="Arial"/>
              </a:rPr>
              <a:t>2</a:t>
            </a:r>
            <a:r>
              <a:rPr sz="375" b="1" spc="240" baseline="11111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22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43816" y="2903630"/>
            <a:ext cx="42799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30" dirty="0">
                <a:latin typeface="Arial"/>
                <a:cs typeface="Arial"/>
              </a:rPr>
              <a:t>00</a:t>
            </a:r>
            <a:r>
              <a:rPr sz="250" spc="60" dirty="0">
                <a:latin typeface="Arial"/>
                <a:cs typeface="Arial"/>
              </a:rPr>
              <a:t> </a:t>
            </a:r>
            <a:r>
              <a:rPr sz="375" spc="-60" baseline="22222" dirty="0">
                <a:latin typeface="Arial"/>
                <a:cs typeface="Arial"/>
              </a:rPr>
              <a:t>00</a:t>
            </a:r>
            <a:r>
              <a:rPr sz="375" spc="-60" baseline="11111" dirty="0">
                <a:latin typeface="Arial"/>
                <a:cs typeface="Arial"/>
              </a:rPr>
              <a:t>0</a:t>
            </a:r>
            <a:r>
              <a:rPr sz="250" spc="-40" dirty="0">
                <a:latin typeface="Arial"/>
                <a:cs typeface="Arial"/>
              </a:rPr>
              <a:t>0</a:t>
            </a:r>
            <a:r>
              <a:rPr sz="375" spc="-60" baseline="22222" dirty="0">
                <a:latin typeface="Arial"/>
                <a:cs typeface="Arial"/>
              </a:rPr>
              <a:t>0</a:t>
            </a:r>
            <a:r>
              <a:rPr sz="375" spc="150" baseline="22222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0</a:t>
            </a:r>
            <a:r>
              <a:rPr sz="375" spc="457" baseline="33333" dirty="0">
                <a:latin typeface="Arial"/>
                <a:cs typeface="Arial"/>
              </a:rPr>
              <a:t> </a:t>
            </a:r>
            <a:r>
              <a:rPr sz="375" spc="-52" baseline="11111" dirty="0">
                <a:latin typeface="Arial"/>
                <a:cs typeface="Arial"/>
              </a:rPr>
              <a:t>000</a:t>
            </a:r>
            <a:r>
              <a:rPr sz="375" spc="-52" baseline="33333" dirty="0">
                <a:latin typeface="Arial"/>
                <a:cs typeface="Arial"/>
              </a:rPr>
              <a:t>0</a:t>
            </a:r>
            <a:r>
              <a:rPr sz="375" spc="-52" baseline="11111" dirty="0">
                <a:latin typeface="Arial"/>
                <a:cs typeface="Arial"/>
              </a:rPr>
              <a:t>00</a:t>
            </a:r>
            <a:r>
              <a:rPr sz="250" spc="-35" dirty="0">
                <a:latin typeface="Arial"/>
                <a:cs typeface="Arial"/>
              </a:rPr>
              <a:t>0</a:t>
            </a:r>
            <a:r>
              <a:rPr sz="250" spc="355" dirty="0">
                <a:latin typeface="Arial"/>
                <a:cs typeface="Arial"/>
              </a:rPr>
              <a:t> </a:t>
            </a:r>
            <a:r>
              <a:rPr sz="375" b="1" spc="-75" baseline="33333" dirty="0">
                <a:latin typeface="Arial"/>
                <a:cs typeface="Arial"/>
              </a:rPr>
              <a:t>2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59282" y="2829732"/>
            <a:ext cx="2019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baseline="22222" dirty="0">
                <a:latin typeface="Arial"/>
                <a:cs typeface="Arial"/>
              </a:rPr>
              <a:t>2</a:t>
            </a:r>
            <a:r>
              <a:rPr sz="375" spc="97" baseline="22222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22</a:t>
            </a:r>
            <a:r>
              <a:rPr sz="250" spc="120" dirty="0">
                <a:latin typeface="Arial"/>
                <a:cs typeface="Arial"/>
              </a:rPr>
              <a:t> </a:t>
            </a:r>
            <a:r>
              <a:rPr sz="375" spc="-75" baseline="33333" dirty="0">
                <a:latin typeface="Arial"/>
                <a:cs typeface="Arial"/>
              </a:rPr>
              <a:t>2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49665" y="2459925"/>
            <a:ext cx="3162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="1" baseline="-11111" dirty="0">
                <a:latin typeface="Arial"/>
                <a:cs typeface="Arial"/>
              </a:rPr>
              <a:t>2</a:t>
            </a:r>
            <a:r>
              <a:rPr sz="375" b="1" spc="240" baseline="-11111" dirty="0">
                <a:latin typeface="Arial"/>
                <a:cs typeface="Arial"/>
              </a:rPr>
              <a:t> </a:t>
            </a:r>
            <a:r>
              <a:rPr sz="375" b="1" baseline="-22222" dirty="0">
                <a:latin typeface="Arial"/>
                <a:cs typeface="Arial"/>
              </a:rPr>
              <a:t>2</a:t>
            </a:r>
            <a:r>
              <a:rPr sz="375" b="1" spc="682" baseline="-22222" dirty="0">
                <a:latin typeface="Arial"/>
                <a:cs typeface="Arial"/>
              </a:rPr>
              <a:t> </a:t>
            </a:r>
            <a:r>
              <a:rPr sz="375" b="1" baseline="-11111" dirty="0">
                <a:latin typeface="Arial"/>
                <a:cs typeface="Arial"/>
              </a:rPr>
              <a:t>2</a:t>
            </a:r>
            <a:r>
              <a:rPr sz="375" b="1" spc="30" baseline="-11111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1</a:t>
            </a:r>
            <a:r>
              <a:rPr sz="375" spc="-15" baseline="22222" dirty="0">
                <a:latin typeface="Arial"/>
                <a:cs typeface="Arial"/>
              </a:rPr>
              <a:t>1</a:t>
            </a:r>
            <a:r>
              <a:rPr sz="375" spc="-15" baseline="11111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1</a:t>
            </a:r>
            <a:r>
              <a:rPr sz="375" spc="-15" baseline="-11111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1</a:t>
            </a:r>
            <a:endParaRPr sz="2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10001" y="2778862"/>
            <a:ext cx="1498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-22222" dirty="0">
                <a:latin typeface="Arial"/>
                <a:cs typeface="Arial"/>
              </a:rPr>
              <a:t>3</a:t>
            </a:r>
            <a:r>
              <a:rPr sz="375" spc="-60" baseline="-22222" dirty="0">
                <a:latin typeface="Arial"/>
                <a:cs typeface="Arial"/>
              </a:rPr>
              <a:t> </a:t>
            </a:r>
            <a:r>
              <a:rPr sz="250" spc="-20" dirty="0">
                <a:latin typeface="Arial"/>
                <a:cs typeface="Arial"/>
              </a:rPr>
              <a:t>3</a:t>
            </a:r>
            <a:r>
              <a:rPr sz="375" spc="-30" baseline="11111" dirty="0">
                <a:latin typeface="Arial"/>
                <a:cs typeface="Arial"/>
              </a:rPr>
              <a:t>33</a:t>
            </a:r>
            <a:r>
              <a:rPr sz="250" spc="-20" dirty="0">
                <a:latin typeface="Arial"/>
                <a:cs typeface="Arial"/>
              </a:rPr>
              <a:t>3</a:t>
            </a:r>
            <a:endParaRPr sz="2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18837" y="2712380"/>
            <a:ext cx="17018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solidFill>
                  <a:srgbClr val="252525"/>
                </a:solidFill>
                <a:latin typeface="Arial"/>
                <a:cs typeface="Arial"/>
              </a:rPr>
              <a:t>-20</a:t>
            </a:r>
            <a:r>
              <a:rPr sz="250" spc="265" dirty="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sz="250" spc="-50" dirty="0">
                <a:latin typeface="Arial"/>
                <a:cs typeface="Arial"/>
              </a:rPr>
              <a:t>3</a:t>
            </a:r>
            <a:endParaRPr sz="2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75584" y="2760836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3</a:t>
            </a:r>
            <a:endParaRPr sz="2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9626" y="2809745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3</a:t>
            </a:r>
            <a:endParaRPr sz="2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83887" y="2839387"/>
            <a:ext cx="2654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33333" dirty="0">
                <a:latin typeface="Arial"/>
                <a:cs typeface="Arial"/>
              </a:rPr>
              <a:t>3</a:t>
            </a:r>
            <a:r>
              <a:rPr sz="375" spc="179" baseline="33333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33</a:t>
            </a:r>
            <a:r>
              <a:rPr sz="375" spc="-75" baseline="33333" dirty="0">
                <a:latin typeface="Arial"/>
                <a:cs typeface="Arial"/>
              </a:rPr>
              <a:t>3</a:t>
            </a:r>
            <a:r>
              <a:rPr sz="375" spc="120" baseline="33333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3</a:t>
            </a:r>
            <a:r>
              <a:rPr sz="375" spc="-30" baseline="33333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3 </a:t>
            </a:r>
            <a:r>
              <a:rPr sz="375" spc="-82" baseline="11111" dirty="0">
                <a:latin typeface="Arial"/>
                <a:cs typeface="Arial"/>
              </a:rPr>
              <a:t>3</a:t>
            </a:r>
            <a:r>
              <a:rPr sz="250" spc="-55" dirty="0">
                <a:latin typeface="Arial"/>
                <a:cs typeface="Arial"/>
              </a:rPr>
              <a:t>3</a:t>
            </a:r>
            <a:r>
              <a:rPr sz="250" spc="-25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3</a:t>
            </a:r>
            <a:endParaRPr sz="2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83421" y="2277665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b="1" spc="-50" dirty="0">
                <a:latin typeface="Arial"/>
                <a:cs typeface="Arial"/>
              </a:rPr>
              <a:t>4</a:t>
            </a:r>
            <a:endParaRPr sz="2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41608" y="2243778"/>
            <a:ext cx="14922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60" baseline="-11111" dirty="0">
                <a:latin typeface="Arial"/>
                <a:cs typeface="Arial"/>
              </a:rPr>
              <a:t>4</a:t>
            </a:r>
            <a:r>
              <a:rPr sz="250" spc="-40" dirty="0">
                <a:latin typeface="Arial"/>
                <a:cs typeface="Arial"/>
              </a:rPr>
              <a:t>44</a:t>
            </a:r>
            <a:r>
              <a:rPr sz="250" spc="65" dirty="0">
                <a:latin typeface="Arial"/>
                <a:cs typeface="Arial"/>
              </a:rPr>
              <a:t> </a:t>
            </a:r>
            <a:r>
              <a:rPr sz="375" spc="-75" baseline="-33333" dirty="0">
                <a:latin typeface="Arial"/>
                <a:cs typeface="Arial"/>
              </a:rPr>
              <a:t>4</a:t>
            </a:r>
            <a:endParaRPr sz="375" baseline="-33333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07599" y="2279713"/>
            <a:ext cx="22288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-22222" dirty="0">
                <a:latin typeface="Arial"/>
                <a:cs typeface="Arial"/>
              </a:rPr>
              <a:t>4</a:t>
            </a:r>
            <a:r>
              <a:rPr sz="375" spc="127" baseline="-22222" dirty="0">
                <a:latin typeface="Arial"/>
                <a:cs typeface="Arial"/>
              </a:rPr>
              <a:t> </a:t>
            </a:r>
            <a:r>
              <a:rPr sz="250" spc="-45" dirty="0">
                <a:latin typeface="Arial"/>
                <a:cs typeface="Arial"/>
              </a:rPr>
              <a:t>4</a:t>
            </a:r>
            <a:r>
              <a:rPr sz="375" spc="-67" baseline="-22222" dirty="0">
                <a:latin typeface="Arial"/>
                <a:cs typeface="Arial"/>
              </a:rPr>
              <a:t>4</a:t>
            </a:r>
            <a:r>
              <a:rPr sz="250" spc="-45" dirty="0">
                <a:latin typeface="Arial"/>
                <a:cs typeface="Arial"/>
              </a:rPr>
              <a:t>4</a:t>
            </a:r>
            <a:r>
              <a:rPr sz="375" spc="-67" baseline="-11111" dirty="0">
                <a:latin typeface="Arial"/>
                <a:cs typeface="Arial"/>
              </a:rPr>
              <a:t>4</a:t>
            </a:r>
            <a:r>
              <a:rPr sz="375" spc="-67" baseline="22222" dirty="0">
                <a:latin typeface="Arial"/>
                <a:cs typeface="Arial"/>
              </a:rPr>
              <a:t>4</a:t>
            </a:r>
            <a:r>
              <a:rPr sz="375" spc="-67" baseline="11111" dirty="0">
                <a:latin typeface="Arial"/>
                <a:cs typeface="Arial"/>
              </a:rPr>
              <a:t>4</a:t>
            </a:r>
            <a:r>
              <a:rPr sz="375" spc="-67" baseline="22222" dirty="0">
                <a:latin typeface="Arial"/>
                <a:cs typeface="Arial"/>
              </a:rPr>
              <a:t>4</a:t>
            </a:r>
            <a:r>
              <a:rPr sz="250" spc="-45" dirty="0">
                <a:latin typeface="Arial"/>
                <a:cs typeface="Arial"/>
              </a:rPr>
              <a:t>4</a:t>
            </a:r>
            <a:r>
              <a:rPr sz="375" spc="-67" baseline="11111" dirty="0">
                <a:latin typeface="Arial"/>
                <a:cs typeface="Arial"/>
              </a:rPr>
              <a:t>4</a:t>
            </a:r>
            <a:r>
              <a:rPr sz="375" spc="-67" baseline="-11111" dirty="0">
                <a:latin typeface="Arial"/>
                <a:cs typeface="Arial"/>
              </a:rPr>
              <a:t>44</a:t>
            </a:r>
            <a:endParaRPr sz="375" baseline="-11111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52100" y="2857280"/>
            <a:ext cx="61658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534670" algn="l"/>
              </a:tabLst>
            </a:pPr>
            <a:r>
              <a:rPr sz="375" spc="-15" baseline="22222" dirty="0">
                <a:latin typeface="Arial"/>
                <a:cs typeface="Arial"/>
              </a:rPr>
              <a:t>33</a:t>
            </a:r>
            <a:r>
              <a:rPr sz="250" spc="-10" dirty="0">
                <a:latin typeface="Arial"/>
                <a:cs typeface="Arial"/>
              </a:rPr>
              <a:t>3</a:t>
            </a:r>
            <a:r>
              <a:rPr sz="375" spc="-15" baseline="22222" dirty="0">
                <a:latin typeface="Arial"/>
                <a:cs typeface="Arial"/>
              </a:rPr>
              <a:t>3</a:t>
            </a:r>
            <a:r>
              <a:rPr sz="375" spc="112" baseline="22222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3</a:t>
            </a:r>
            <a:r>
              <a:rPr sz="375" spc="-37" baseline="11111" dirty="0">
                <a:latin typeface="Arial"/>
                <a:cs typeface="Arial"/>
              </a:rPr>
              <a:t>3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250" b="1" spc="-50" dirty="0">
                <a:latin typeface="Arial"/>
                <a:cs typeface="Arial"/>
              </a:rPr>
              <a:t>5</a:t>
            </a:r>
            <a:r>
              <a:rPr sz="250" b="1" dirty="0">
                <a:latin typeface="Arial"/>
                <a:cs typeface="Arial"/>
              </a:rPr>
              <a:t>	</a:t>
            </a:r>
            <a:r>
              <a:rPr sz="250" dirty="0">
                <a:latin typeface="Arial"/>
                <a:cs typeface="Arial"/>
              </a:rPr>
              <a:t>0</a:t>
            </a:r>
            <a:r>
              <a:rPr sz="250" spc="-15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0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22787" y="2896349"/>
            <a:ext cx="4051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40995" algn="l"/>
              </a:tabLst>
            </a:pPr>
            <a:r>
              <a:rPr sz="375" baseline="11111" dirty="0">
                <a:latin typeface="Arial"/>
                <a:cs typeface="Arial"/>
              </a:rPr>
              <a:t>33</a:t>
            </a:r>
            <a:r>
              <a:rPr sz="375" spc="142" baseline="11111" dirty="0">
                <a:latin typeface="Arial"/>
                <a:cs typeface="Arial"/>
              </a:rPr>
              <a:t> </a:t>
            </a:r>
            <a:r>
              <a:rPr sz="250" spc="-20" dirty="0">
                <a:latin typeface="Arial"/>
                <a:cs typeface="Arial"/>
              </a:rPr>
              <a:t>3</a:t>
            </a:r>
            <a:r>
              <a:rPr sz="375" spc="-30" baseline="22222" dirty="0">
                <a:latin typeface="Arial"/>
                <a:cs typeface="Arial"/>
              </a:rPr>
              <a:t>3</a:t>
            </a:r>
            <a:r>
              <a:rPr sz="375" spc="-30" baseline="11111" dirty="0">
                <a:latin typeface="Arial"/>
                <a:cs typeface="Arial"/>
              </a:rPr>
              <a:t>3</a:t>
            </a:r>
            <a:r>
              <a:rPr sz="375" spc="-30" baseline="22222" dirty="0">
                <a:latin typeface="Arial"/>
                <a:cs typeface="Arial"/>
              </a:rPr>
              <a:t>3</a:t>
            </a:r>
            <a:r>
              <a:rPr sz="375" baseline="22222" dirty="0">
                <a:latin typeface="Arial"/>
                <a:cs typeface="Arial"/>
              </a:rPr>
              <a:t>	</a:t>
            </a:r>
            <a:r>
              <a:rPr sz="375" spc="-37" baseline="22222" dirty="0">
                <a:latin typeface="Arial"/>
                <a:cs typeface="Arial"/>
              </a:rPr>
              <a:t>5</a:t>
            </a:r>
            <a:r>
              <a:rPr sz="250" spc="-25" dirty="0">
                <a:latin typeface="Arial"/>
                <a:cs typeface="Arial"/>
              </a:rPr>
              <a:t>5</a:t>
            </a:r>
            <a:endParaRPr sz="2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94979" y="2812659"/>
            <a:ext cx="36322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0</a:t>
            </a:r>
            <a:r>
              <a:rPr sz="375" spc="367" baseline="22222" dirty="0">
                <a:latin typeface="Arial"/>
                <a:cs typeface="Arial"/>
              </a:rPr>
              <a:t>  </a:t>
            </a:r>
            <a:r>
              <a:rPr sz="375" baseline="11111" dirty="0">
                <a:latin typeface="Arial"/>
                <a:cs typeface="Arial"/>
              </a:rPr>
              <a:t>5</a:t>
            </a:r>
            <a:r>
              <a:rPr sz="375" baseline="22222" dirty="0">
                <a:latin typeface="Arial"/>
                <a:cs typeface="Arial"/>
              </a:rPr>
              <a:t>2</a:t>
            </a:r>
            <a:r>
              <a:rPr sz="375" spc="480" baseline="22222" dirty="0">
                <a:latin typeface="Arial"/>
                <a:cs typeface="Arial"/>
              </a:rPr>
              <a:t> </a:t>
            </a:r>
            <a:r>
              <a:rPr sz="250" spc="-40" dirty="0">
                <a:latin typeface="Arial"/>
                <a:cs typeface="Arial"/>
              </a:rPr>
              <a:t>22</a:t>
            </a:r>
            <a:r>
              <a:rPr sz="250" spc="-35" dirty="0">
                <a:latin typeface="Arial"/>
                <a:cs typeface="Arial"/>
              </a:rPr>
              <a:t> </a:t>
            </a:r>
            <a:r>
              <a:rPr sz="375" spc="-97" baseline="22222" dirty="0">
                <a:latin typeface="Arial"/>
                <a:cs typeface="Arial"/>
              </a:rPr>
              <a:t>2</a:t>
            </a:r>
            <a:r>
              <a:rPr sz="250" spc="-65" dirty="0">
                <a:latin typeface="Arial"/>
                <a:cs typeface="Arial"/>
              </a:rPr>
              <a:t>2</a:t>
            </a:r>
            <a:r>
              <a:rPr sz="375" b="1" spc="-97" baseline="22222" dirty="0">
                <a:latin typeface="Arial"/>
                <a:cs typeface="Arial"/>
              </a:rPr>
              <a:t>2</a:t>
            </a:r>
            <a:r>
              <a:rPr sz="375" spc="-97" baseline="11111" dirty="0">
                <a:latin typeface="Arial"/>
                <a:cs typeface="Arial"/>
              </a:rPr>
              <a:t>2</a:t>
            </a:r>
            <a:r>
              <a:rPr sz="375" spc="-97" baseline="22222" dirty="0">
                <a:latin typeface="Arial"/>
                <a:cs typeface="Arial"/>
              </a:rPr>
              <a:t>2</a:t>
            </a:r>
            <a:r>
              <a:rPr sz="375" spc="37" baseline="22222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2</a:t>
            </a:r>
            <a:r>
              <a:rPr sz="375" spc="-37" baseline="33333" dirty="0">
                <a:latin typeface="Arial"/>
                <a:cs typeface="Arial"/>
              </a:rPr>
              <a:t>2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60945" y="2875747"/>
            <a:ext cx="73279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1940" algn="l"/>
              </a:tabLst>
            </a:pPr>
            <a:r>
              <a:rPr sz="375" spc="-15" baseline="22222" dirty="0">
                <a:latin typeface="Arial"/>
                <a:cs typeface="Arial"/>
              </a:rPr>
              <a:t>3</a:t>
            </a:r>
            <a:r>
              <a:rPr sz="375" spc="-15" baseline="11111" dirty="0">
                <a:latin typeface="Arial"/>
                <a:cs typeface="Arial"/>
              </a:rPr>
              <a:t>33</a:t>
            </a:r>
            <a:r>
              <a:rPr sz="375" spc="-15" baseline="22222" dirty="0">
                <a:latin typeface="Arial"/>
                <a:cs typeface="Arial"/>
              </a:rPr>
              <a:t>3</a:t>
            </a:r>
            <a:r>
              <a:rPr sz="375" spc="-15" baseline="11111" dirty="0">
                <a:latin typeface="Arial"/>
                <a:cs typeface="Arial"/>
              </a:rPr>
              <a:t>3</a:t>
            </a:r>
            <a:r>
              <a:rPr sz="250" spc="-10" dirty="0">
                <a:latin typeface="Arial"/>
                <a:cs typeface="Arial"/>
              </a:rPr>
              <a:t>3</a:t>
            </a:r>
            <a:r>
              <a:rPr sz="375" spc="-15" baseline="11111" dirty="0">
                <a:latin typeface="Arial"/>
                <a:cs typeface="Arial"/>
              </a:rPr>
              <a:t>33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375" baseline="22222" dirty="0">
                <a:latin typeface="Arial"/>
                <a:cs typeface="Arial"/>
              </a:rPr>
              <a:t>5</a:t>
            </a:r>
            <a:r>
              <a:rPr sz="250" dirty="0">
                <a:latin typeface="Arial"/>
                <a:cs typeface="Arial"/>
              </a:rPr>
              <a:t>5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375" b="1" baseline="11111" dirty="0">
                <a:latin typeface="Arial"/>
                <a:cs typeface="Arial"/>
              </a:rPr>
              <a:t>0</a:t>
            </a:r>
            <a:r>
              <a:rPr sz="375" b="1" spc="157" baseline="11111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0</a:t>
            </a:r>
            <a:r>
              <a:rPr sz="375" b="1" spc="-44" baseline="22222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0</a:t>
            </a:r>
            <a:r>
              <a:rPr sz="375" spc="-15" baseline="11111" dirty="0">
                <a:latin typeface="Arial"/>
                <a:cs typeface="Arial"/>
              </a:rPr>
              <a:t>00</a:t>
            </a:r>
            <a:r>
              <a:rPr sz="375" spc="-15" baseline="22222" dirty="0">
                <a:latin typeface="Arial"/>
                <a:cs typeface="Arial"/>
              </a:rPr>
              <a:t>0</a:t>
            </a:r>
            <a:r>
              <a:rPr sz="375" spc="-15" baseline="11111" dirty="0">
                <a:latin typeface="Arial"/>
                <a:cs typeface="Arial"/>
              </a:rPr>
              <a:t>00</a:t>
            </a:r>
            <a:r>
              <a:rPr sz="375" spc="-15" baseline="22222" dirty="0">
                <a:latin typeface="Arial"/>
                <a:cs typeface="Arial"/>
              </a:rPr>
              <a:t>0</a:t>
            </a:r>
            <a:r>
              <a:rPr sz="375" spc="367" baseline="22222" dirty="0">
                <a:latin typeface="Arial"/>
                <a:cs typeface="Arial"/>
              </a:rPr>
              <a:t>  </a:t>
            </a:r>
            <a:r>
              <a:rPr sz="375" b="1" spc="-75" baseline="11111" dirty="0">
                <a:latin typeface="Arial"/>
                <a:cs typeface="Arial"/>
              </a:rPr>
              <a:t>0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78744" y="2801252"/>
            <a:ext cx="48387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65" dirty="0">
                <a:latin typeface="Arial"/>
                <a:cs typeface="Arial"/>
              </a:rPr>
              <a:t>3</a:t>
            </a:r>
            <a:r>
              <a:rPr sz="375" spc="-97" baseline="-11111" dirty="0">
                <a:latin typeface="Arial"/>
                <a:cs typeface="Arial"/>
              </a:rPr>
              <a:t>3</a:t>
            </a:r>
            <a:r>
              <a:rPr sz="375" spc="-97" baseline="-22222" dirty="0">
                <a:latin typeface="Arial"/>
                <a:cs typeface="Arial"/>
              </a:rPr>
              <a:t>3</a:t>
            </a:r>
            <a:r>
              <a:rPr sz="375" spc="44" baseline="-22222" dirty="0">
                <a:latin typeface="Arial"/>
                <a:cs typeface="Arial"/>
              </a:rPr>
              <a:t> </a:t>
            </a:r>
            <a:r>
              <a:rPr sz="375" b="1" baseline="-22222" dirty="0">
                <a:latin typeface="Arial"/>
                <a:cs typeface="Arial"/>
              </a:rPr>
              <a:t>3</a:t>
            </a:r>
            <a:r>
              <a:rPr sz="375" b="1" spc="37" baseline="-22222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3</a:t>
            </a:r>
            <a:r>
              <a:rPr sz="375" spc="-15" baseline="-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3</a:t>
            </a:r>
            <a:r>
              <a:rPr sz="250" spc="60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3</a:t>
            </a:r>
            <a:r>
              <a:rPr sz="250" dirty="0">
                <a:latin typeface="Arial"/>
                <a:cs typeface="Arial"/>
              </a:rPr>
              <a:t>33</a:t>
            </a:r>
            <a:r>
              <a:rPr sz="250" spc="-50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5</a:t>
            </a:r>
            <a:r>
              <a:rPr sz="375" baseline="33333" dirty="0">
                <a:latin typeface="Arial"/>
                <a:cs typeface="Arial"/>
              </a:rPr>
              <a:t>3</a:t>
            </a:r>
            <a:r>
              <a:rPr sz="375" spc="540" baseline="33333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55</a:t>
            </a:r>
            <a:r>
              <a:rPr sz="375" spc="15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5</a:t>
            </a:r>
            <a:r>
              <a:rPr sz="250" spc="20" dirty="0">
                <a:latin typeface="Arial"/>
                <a:cs typeface="Arial"/>
              </a:rPr>
              <a:t> </a:t>
            </a:r>
            <a:r>
              <a:rPr sz="375" spc="-30" baseline="11111" dirty="0">
                <a:latin typeface="Arial"/>
                <a:cs typeface="Arial"/>
              </a:rPr>
              <a:t>55</a:t>
            </a:r>
            <a:r>
              <a:rPr sz="375" b="1" spc="-30" baseline="11111" dirty="0">
                <a:latin typeface="Arial"/>
                <a:cs typeface="Arial"/>
              </a:rPr>
              <a:t>5</a:t>
            </a:r>
            <a:r>
              <a:rPr sz="375" spc="-30" baseline="11111" dirty="0">
                <a:latin typeface="Arial"/>
                <a:cs typeface="Arial"/>
              </a:rPr>
              <a:t>5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20659" y="2617364"/>
            <a:ext cx="22796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latin typeface="Arial"/>
                <a:cs typeface="Arial"/>
              </a:rPr>
              <a:t>55</a:t>
            </a:r>
            <a:r>
              <a:rPr sz="375" baseline="11111" dirty="0">
                <a:latin typeface="Arial"/>
                <a:cs typeface="Arial"/>
              </a:rPr>
              <a:t>5</a:t>
            </a:r>
            <a:r>
              <a:rPr sz="375" spc="300" baseline="11111" dirty="0">
                <a:latin typeface="Arial"/>
                <a:cs typeface="Arial"/>
              </a:rPr>
              <a:t> </a:t>
            </a:r>
            <a:r>
              <a:rPr sz="375" spc="-30" baseline="11111" dirty="0">
                <a:latin typeface="Arial"/>
                <a:cs typeface="Arial"/>
              </a:rPr>
              <a:t>5</a:t>
            </a:r>
            <a:r>
              <a:rPr sz="375" spc="-30" baseline="22222" dirty="0">
                <a:latin typeface="Arial"/>
                <a:cs typeface="Arial"/>
              </a:rPr>
              <a:t>55</a:t>
            </a:r>
            <a:r>
              <a:rPr sz="375" spc="-30" baseline="44444" dirty="0">
                <a:latin typeface="Arial"/>
                <a:cs typeface="Arial"/>
              </a:rPr>
              <a:t>5</a:t>
            </a:r>
            <a:endParaRPr sz="375" baseline="44444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70952" y="2651165"/>
            <a:ext cx="1371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latin typeface="Arial"/>
                <a:cs typeface="Arial"/>
              </a:rPr>
              <a:t>4</a:t>
            </a:r>
            <a:r>
              <a:rPr sz="250" spc="135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6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70292" y="2770201"/>
            <a:ext cx="15684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33333" dirty="0">
                <a:latin typeface="Arial"/>
                <a:cs typeface="Arial"/>
              </a:rPr>
              <a:t>6</a:t>
            </a:r>
            <a:r>
              <a:rPr sz="375" spc="209" baseline="33333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6</a:t>
            </a:r>
            <a:r>
              <a:rPr sz="375" spc="-37" baseline="22222" dirty="0">
                <a:latin typeface="Arial"/>
                <a:cs typeface="Arial"/>
              </a:rPr>
              <a:t>6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56227" y="2718895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6</a:t>
            </a:r>
            <a:endParaRPr sz="2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63967" y="2634599"/>
            <a:ext cx="1511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44" baseline="22222" dirty="0">
                <a:latin typeface="Arial"/>
                <a:cs typeface="Arial"/>
              </a:rPr>
              <a:t>6</a:t>
            </a:r>
            <a:r>
              <a:rPr sz="375" spc="-44" baseline="11111" dirty="0">
                <a:latin typeface="Arial"/>
                <a:cs typeface="Arial"/>
              </a:rPr>
              <a:t>6</a:t>
            </a:r>
            <a:r>
              <a:rPr sz="375" spc="-15" baseline="11111" dirty="0">
                <a:latin typeface="Arial"/>
                <a:cs typeface="Arial"/>
              </a:rPr>
              <a:t> </a:t>
            </a:r>
            <a:r>
              <a:rPr sz="375" spc="-37" baseline="22222" dirty="0">
                <a:latin typeface="Arial"/>
                <a:cs typeface="Arial"/>
              </a:rPr>
              <a:t>6</a:t>
            </a:r>
            <a:r>
              <a:rPr sz="375" spc="-37" baseline="11111" dirty="0">
                <a:latin typeface="Arial"/>
                <a:cs typeface="Arial"/>
              </a:rPr>
              <a:t>6</a:t>
            </a:r>
            <a:r>
              <a:rPr sz="250" spc="-25" dirty="0">
                <a:latin typeface="Arial"/>
                <a:cs typeface="Arial"/>
              </a:rPr>
              <a:t>6</a:t>
            </a:r>
            <a:endParaRPr sz="2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039457" y="2932632"/>
            <a:ext cx="43688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44444" dirty="0">
                <a:latin typeface="Arial"/>
                <a:cs typeface="Arial"/>
              </a:rPr>
              <a:t>3</a:t>
            </a:r>
            <a:r>
              <a:rPr sz="375" spc="532" baseline="44444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6</a:t>
            </a:r>
            <a:r>
              <a:rPr sz="375" spc="375" baseline="44444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0</a:t>
            </a:r>
            <a:r>
              <a:rPr sz="375" b="1" spc="52" baseline="22222" dirty="0">
                <a:latin typeface="Arial"/>
                <a:cs typeface="Arial"/>
              </a:rPr>
              <a:t> </a:t>
            </a:r>
            <a:r>
              <a:rPr sz="375" spc="-67" baseline="22222" dirty="0">
                <a:latin typeface="Arial"/>
                <a:cs typeface="Arial"/>
              </a:rPr>
              <a:t>0</a:t>
            </a:r>
            <a:r>
              <a:rPr sz="375" spc="-67" baseline="44444" dirty="0">
                <a:latin typeface="Arial"/>
                <a:cs typeface="Arial"/>
              </a:rPr>
              <a:t>0</a:t>
            </a:r>
            <a:r>
              <a:rPr sz="375" baseline="44444" dirty="0">
                <a:latin typeface="Arial"/>
                <a:cs typeface="Arial"/>
              </a:rPr>
              <a:t> </a:t>
            </a:r>
            <a:r>
              <a:rPr sz="375" spc="-60" baseline="33333" dirty="0">
                <a:latin typeface="Arial"/>
                <a:cs typeface="Arial"/>
              </a:rPr>
              <a:t>0</a:t>
            </a:r>
            <a:r>
              <a:rPr sz="250" spc="-40" dirty="0">
                <a:latin typeface="Arial"/>
                <a:cs typeface="Arial"/>
              </a:rPr>
              <a:t>0</a:t>
            </a:r>
            <a:r>
              <a:rPr sz="375" spc="-60" baseline="11111" dirty="0">
                <a:latin typeface="Arial"/>
                <a:cs typeface="Arial"/>
              </a:rPr>
              <a:t>00</a:t>
            </a:r>
            <a:r>
              <a:rPr sz="250" spc="-40" dirty="0">
                <a:latin typeface="Arial"/>
                <a:cs typeface="Arial"/>
              </a:rPr>
              <a:t>0</a:t>
            </a:r>
            <a:r>
              <a:rPr sz="375" spc="-60" baseline="11111" dirty="0">
                <a:latin typeface="Arial"/>
                <a:cs typeface="Arial"/>
              </a:rPr>
              <a:t>00</a:t>
            </a:r>
            <a:r>
              <a:rPr sz="375" spc="-60" baseline="33333" dirty="0">
                <a:latin typeface="Arial"/>
                <a:cs typeface="Arial"/>
              </a:rPr>
              <a:t>00</a:t>
            </a:r>
            <a:r>
              <a:rPr sz="375" spc="-60" baseline="11111" dirty="0">
                <a:latin typeface="Arial"/>
                <a:cs typeface="Arial"/>
              </a:rPr>
              <a:t>0</a:t>
            </a:r>
            <a:r>
              <a:rPr sz="375" spc="-60" baseline="33333" dirty="0">
                <a:latin typeface="Arial"/>
                <a:cs typeface="Arial"/>
              </a:rPr>
              <a:t>0</a:t>
            </a:r>
            <a:r>
              <a:rPr sz="375" spc="-60" baseline="11111" dirty="0">
                <a:latin typeface="Arial"/>
                <a:cs typeface="Arial"/>
              </a:rPr>
              <a:t>0</a:t>
            </a:r>
            <a:r>
              <a:rPr sz="375" spc="-60" baseline="33333" dirty="0">
                <a:latin typeface="Arial"/>
                <a:cs typeface="Arial"/>
              </a:rPr>
              <a:t>0</a:t>
            </a:r>
            <a:r>
              <a:rPr sz="375" spc="-60" baseline="11111" dirty="0">
                <a:latin typeface="Arial"/>
                <a:cs typeface="Arial"/>
              </a:rPr>
              <a:t>00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84886" y="2756936"/>
            <a:ext cx="2387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latin typeface="Arial"/>
                <a:cs typeface="Arial"/>
              </a:rPr>
              <a:t>5</a:t>
            </a:r>
            <a:r>
              <a:rPr sz="250" spc="250" dirty="0">
                <a:latin typeface="Arial"/>
                <a:cs typeface="Arial"/>
              </a:rPr>
              <a:t> </a:t>
            </a:r>
            <a:r>
              <a:rPr sz="250" b="1" dirty="0">
                <a:latin typeface="Arial"/>
                <a:cs typeface="Arial"/>
              </a:rPr>
              <a:t>5</a:t>
            </a:r>
            <a:r>
              <a:rPr sz="250" b="1" spc="23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6</a:t>
            </a:r>
            <a:r>
              <a:rPr sz="375" spc="82" baseline="11111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6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75047" y="2788645"/>
            <a:ext cx="92138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9745" algn="l"/>
                <a:tab pos="735330" algn="l"/>
              </a:tabLst>
            </a:pPr>
            <a:r>
              <a:rPr sz="375" baseline="44444" dirty="0">
                <a:latin typeface="Arial"/>
                <a:cs typeface="Arial"/>
              </a:rPr>
              <a:t>3</a:t>
            </a:r>
            <a:r>
              <a:rPr sz="375" spc="22" baseline="44444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3</a:t>
            </a:r>
            <a:r>
              <a:rPr sz="375" baseline="22222" dirty="0">
                <a:latin typeface="Arial"/>
                <a:cs typeface="Arial"/>
              </a:rPr>
              <a:t>3</a:t>
            </a:r>
            <a:r>
              <a:rPr sz="375" spc="397" baseline="22222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5</a:t>
            </a:r>
            <a:r>
              <a:rPr sz="375" spc="-15" baseline="22222" dirty="0">
                <a:latin typeface="Arial"/>
                <a:cs typeface="Arial"/>
              </a:rPr>
              <a:t>55</a:t>
            </a:r>
            <a:r>
              <a:rPr sz="250" spc="-10" dirty="0">
                <a:latin typeface="Arial"/>
                <a:cs typeface="Arial"/>
              </a:rPr>
              <a:t>5</a:t>
            </a:r>
            <a:r>
              <a:rPr sz="375" spc="-15" baseline="11111" dirty="0">
                <a:latin typeface="Arial"/>
                <a:cs typeface="Arial"/>
              </a:rPr>
              <a:t>5</a:t>
            </a:r>
            <a:r>
              <a:rPr sz="250" spc="-10" dirty="0">
                <a:latin typeface="Arial"/>
                <a:cs typeface="Arial"/>
              </a:rPr>
              <a:t>55</a:t>
            </a:r>
            <a:r>
              <a:rPr sz="375" spc="-15" baseline="11111" dirty="0">
                <a:latin typeface="Arial"/>
                <a:cs typeface="Arial"/>
              </a:rPr>
              <a:t>5</a:t>
            </a:r>
            <a:r>
              <a:rPr sz="375" baseline="11111" dirty="0">
                <a:latin typeface="Arial"/>
                <a:cs typeface="Arial"/>
              </a:rPr>
              <a:t>	6</a:t>
            </a:r>
            <a:r>
              <a:rPr sz="375" spc="120" baseline="11111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6</a:t>
            </a:r>
            <a:r>
              <a:rPr sz="375" spc="-37" baseline="11111" dirty="0">
                <a:latin typeface="Arial"/>
                <a:cs typeface="Arial"/>
              </a:rPr>
              <a:t>6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250" spc="-45" dirty="0">
                <a:latin typeface="Arial"/>
                <a:cs typeface="Arial"/>
              </a:rPr>
              <a:t>2</a:t>
            </a:r>
            <a:r>
              <a:rPr sz="375" spc="-67" baseline="11111" dirty="0">
                <a:latin typeface="Arial"/>
                <a:cs typeface="Arial"/>
              </a:rPr>
              <a:t>222</a:t>
            </a:r>
            <a:r>
              <a:rPr sz="375" spc="67" baseline="11111" dirty="0">
                <a:latin typeface="Arial"/>
                <a:cs typeface="Arial"/>
              </a:rPr>
              <a:t> </a:t>
            </a:r>
            <a:r>
              <a:rPr sz="375" spc="-15" baseline="44444" dirty="0">
                <a:latin typeface="Arial"/>
                <a:cs typeface="Arial"/>
              </a:rPr>
              <a:t>2</a:t>
            </a:r>
            <a:r>
              <a:rPr sz="375" spc="-15" baseline="33333" dirty="0">
                <a:latin typeface="Arial"/>
                <a:cs typeface="Arial"/>
              </a:rPr>
              <a:t>22</a:t>
            </a:r>
            <a:r>
              <a:rPr sz="375" spc="-15" baseline="11111" dirty="0">
                <a:latin typeface="Arial"/>
                <a:cs typeface="Arial"/>
              </a:rPr>
              <a:t>2</a:t>
            </a:r>
            <a:r>
              <a:rPr sz="250" spc="-10" dirty="0">
                <a:latin typeface="Arial"/>
                <a:cs typeface="Arial"/>
              </a:rPr>
              <a:t>23</a:t>
            </a:r>
            <a:endParaRPr sz="2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76733" y="2620216"/>
            <a:ext cx="2343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3</a:t>
            </a:r>
            <a:r>
              <a:rPr sz="375" spc="277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0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600" baseline="11111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6</a:t>
            </a:r>
            <a:endParaRPr sz="2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98165" y="2315136"/>
            <a:ext cx="43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" spc="-50" dirty="0">
                <a:latin typeface="Arial"/>
                <a:cs typeface="Arial"/>
              </a:rPr>
              <a:t>7</a:t>
            </a:r>
            <a:endParaRPr sz="2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06558" y="2133315"/>
            <a:ext cx="233045" cy="8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45"/>
              </a:lnSpc>
              <a:spcBef>
                <a:spcPts val="100"/>
              </a:spcBef>
            </a:pPr>
            <a:r>
              <a:rPr sz="250" b="1" spc="-50" dirty="0">
                <a:latin typeface="Arial"/>
                <a:cs typeface="Arial"/>
              </a:rPr>
              <a:t>7</a:t>
            </a:r>
            <a:endParaRPr sz="250">
              <a:latin typeface="Arial"/>
              <a:cs typeface="Arial"/>
            </a:endParaRPr>
          </a:p>
          <a:p>
            <a:pPr marL="75565">
              <a:lnSpc>
                <a:spcPts val="245"/>
              </a:lnSpc>
            </a:pPr>
            <a:r>
              <a:rPr sz="250" dirty="0">
                <a:latin typeface="Arial"/>
                <a:cs typeface="Arial"/>
              </a:rPr>
              <a:t>7</a:t>
            </a:r>
            <a:r>
              <a:rPr sz="250" spc="-2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7</a:t>
            </a:r>
            <a:r>
              <a:rPr sz="375" spc="315" baseline="11111" dirty="0">
                <a:latin typeface="Arial"/>
                <a:cs typeface="Arial"/>
              </a:rPr>
              <a:t> </a:t>
            </a:r>
            <a:r>
              <a:rPr sz="250" spc="-20" dirty="0">
                <a:latin typeface="Arial"/>
                <a:cs typeface="Arial"/>
              </a:rPr>
              <a:t>7</a:t>
            </a:r>
            <a:r>
              <a:rPr sz="375" spc="-30" baseline="11111" dirty="0">
                <a:latin typeface="Arial"/>
                <a:cs typeface="Arial"/>
              </a:rPr>
              <a:t>7</a:t>
            </a:r>
            <a:r>
              <a:rPr sz="375" spc="-30" baseline="22222" dirty="0">
                <a:latin typeface="Arial"/>
                <a:cs typeface="Arial"/>
              </a:rPr>
              <a:t>7</a:t>
            </a:r>
            <a:r>
              <a:rPr sz="375" spc="-30" baseline="11111" dirty="0">
                <a:latin typeface="Arial"/>
                <a:cs typeface="Arial"/>
              </a:rPr>
              <a:t>7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17742" y="2196882"/>
            <a:ext cx="29972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37" baseline="22222" dirty="0">
                <a:latin typeface="Arial"/>
                <a:cs typeface="Arial"/>
              </a:rPr>
              <a:t>7777</a:t>
            </a:r>
            <a:r>
              <a:rPr sz="375" spc="-37" baseline="11111" dirty="0">
                <a:latin typeface="Arial"/>
                <a:cs typeface="Arial"/>
              </a:rPr>
              <a:t>7</a:t>
            </a:r>
            <a:r>
              <a:rPr sz="250" spc="-25" dirty="0">
                <a:latin typeface="Arial"/>
                <a:cs typeface="Arial"/>
              </a:rPr>
              <a:t>7</a:t>
            </a:r>
            <a:r>
              <a:rPr sz="375" spc="-37" baseline="11111" dirty="0">
                <a:latin typeface="Arial"/>
                <a:cs typeface="Arial"/>
              </a:rPr>
              <a:t>7</a:t>
            </a:r>
            <a:r>
              <a:rPr sz="250" spc="-25" dirty="0">
                <a:latin typeface="Arial"/>
                <a:cs typeface="Arial"/>
              </a:rPr>
              <a:t>7</a:t>
            </a:r>
            <a:r>
              <a:rPr sz="375" spc="-37" baseline="22222" dirty="0">
                <a:latin typeface="Arial"/>
                <a:cs typeface="Arial"/>
              </a:rPr>
              <a:t>7</a:t>
            </a:r>
            <a:r>
              <a:rPr sz="375" spc="112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7</a:t>
            </a:r>
            <a:r>
              <a:rPr sz="250" spc="-30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7</a:t>
            </a:r>
            <a:r>
              <a:rPr sz="375" spc="82" baseline="22222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7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652638" y="2389035"/>
            <a:ext cx="29083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55" dirty="0">
                <a:latin typeface="Arial"/>
                <a:cs typeface="Arial"/>
              </a:rPr>
              <a:t>1</a:t>
            </a:r>
            <a:r>
              <a:rPr sz="375" spc="-82" baseline="11111" dirty="0">
                <a:latin typeface="Arial"/>
                <a:cs typeface="Arial"/>
              </a:rPr>
              <a:t>1</a:t>
            </a:r>
            <a:r>
              <a:rPr sz="375" spc="-82" baseline="-11111" dirty="0">
                <a:latin typeface="Arial"/>
                <a:cs typeface="Arial"/>
              </a:rPr>
              <a:t>1</a:t>
            </a:r>
            <a:r>
              <a:rPr sz="375" spc="-82" baseline="11111" dirty="0">
                <a:latin typeface="Arial"/>
                <a:cs typeface="Arial"/>
              </a:rPr>
              <a:t>1</a:t>
            </a:r>
            <a:r>
              <a:rPr sz="375" spc="-22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11</a:t>
            </a:r>
            <a:r>
              <a:rPr sz="250" spc="-5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7</a:t>
            </a:r>
            <a:r>
              <a:rPr sz="375" spc="-30" baseline="-11111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1</a:t>
            </a:r>
            <a:r>
              <a:rPr sz="375" spc="-22" baseline="-22222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2</a:t>
            </a:r>
            <a:r>
              <a:rPr sz="375" spc="-15" baseline="11111" dirty="0">
                <a:latin typeface="Arial"/>
                <a:cs typeface="Arial"/>
              </a:rPr>
              <a:t>7</a:t>
            </a:r>
            <a:r>
              <a:rPr sz="375" spc="112" baseline="11111" dirty="0">
                <a:latin typeface="Arial"/>
                <a:cs typeface="Arial"/>
              </a:rPr>
              <a:t> </a:t>
            </a:r>
            <a:r>
              <a:rPr sz="375" spc="-89" baseline="-22222" dirty="0">
                <a:latin typeface="Arial"/>
                <a:cs typeface="Arial"/>
              </a:rPr>
              <a:t>2</a:t>
            </a:r>
            <a:endParaRPr sz="375" baseline="-22222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09075" y="2218343"/>
            <a:ext cx="56832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7</a:t>
            </a:r>
            <a:r>
              <a:rPr sz="375" spc="75" baseline="11111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77</a:t>
            </a:r>
            <a:r>
              <a:rPr sz="375" baseline="22222" dirty="0">
                <a:latin typeface="Arial"/>
                <a:cs typeface="Arial"/>
              </a:rPr>
              <a:t>77</a:t>
            </a:r>
            <a:r>
              <a:rPr sz="375" spc="367" baseline="22222" dirty="0">
                <a:latin typeface="Arial"/>
                <a:cs typeface="Arial"/>
              </a:rPr>
              <a:t>  </a:t>
            </a:r>
            <a:r>
              <a:rPr sz="375" baseline="33333" dirty="0">
                <a:latin typeface="Arial"/>
                <a:cs typeface="Arial"/>
              </a:rPr>
              <a:t>7</a:t>
            </a:r>
            <a:r>
              <a:rPr sz="375" spc="179" baseline="33333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7</a:t>
            </a:r>
            <a:r>
              <a:rPr sz="375" baseline="11111" dirty="0">
                <a:latin typeface="Arial"/>
                <a:cs typeface="Arial"/>
              </a:rPr>
              <a:t>7</a:t>
            </a:r>
            <a:r>
              <a:rPr sz="375" spc="434" baseline="11111" dirty="0">
                <a:latin typeface="Arial"/>
                <a:cs typeface="Arial"/>
              </a:rPr>
              <a:t> </a:t>
            </a:r>
            <a:r>
              <a:rPr sz="375" spc="-44" baseline="11111" dirty="0">
                <a:latin typeface="Arial"/>
                <a:cs typeface="Arial"/>
              </a:rPr>
              <a:t>7</a:t>
            </a:r>
            <a:r>
              <a:rPr sz="250" spc="-30" dirty="0">
                <a:latin typeface="Arial"/>
                <a:cs typeface="Arial"/>
              </a:rPr>
              <a:t>7</a:t>
            </a:r>
            <a:r>
              <a:rPr sz="250" spc="5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7</a:t>
            </a:r>
            <a:r>
              <a:rPr sz="375" b="1" spc="450" baseline="22222" dirty="0">
                <a:latin typeface="Arial"/>
                <a:cs typeface="Arial"/>
              </a:rPr>
              <a:t>  </a:t>
            </a:r>
            <a:r>
              <a:rPr sz="375" spc="-30" baseline="11111" dirty="0">
                <a:latin typeface="Arial"/>
                <a:cs typeface="Arial"/>
              </a:rPr>
              <a:t>4</a:t>
            </a:r>
            <a:r>
              <a:rPr sz="250" spc="-20" dirty="0">
                <a:latin typeface="Arial"/>
                <a:cs typeface="Arial"/>
              </a:rPr>
              <a:t>4</a:t>
            </a:r>
            <a:r>
              <a:rPr sz="375" spc="-30" baseline="11111" dirty="0">
                <a:latin typeface="Arial"/>
                <a:cs typeface="Arial"/>
              </a:rPr>
              <a:t>4</a:t>
            </a:r>
            <a:r>
              <a:rPr sz="250" spc="-20" dirty="0">
                <a:latin typeface="Arial"/>
                <a:cs typeface="Arial"/>
              </a:rPr>
              <a:t>4</a:t>
            </a:r>
            <a:endParaRPr sz="2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00571" y="2340138"/>
            <a:ext cx="26289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="1" spc="-44" baseline="22222" dirty="0">
                <a:latin typeface="Arial"/>
                <a:cs typeface="Arial"/>
              </a:rPr>
              <a:t>1</a:t>
            </a:r>
            <a:r>
              <a:rPr sz="375" spc="-44" baseline="22222" dirty="0">
                <a:latin typeface="Arial"/>
                <a:cs typeface="Arial"/>
              </a:rPr>
              <a:t>1</a:t>
            </a:r>
            <a:r>
              <a:rPr sz="250" spc="-30" dirty="0">
                <a:latin typeface="Arial"/>
                <a:cs typeface="Arial"/>
              </a:rPr>
              <a:t>1</a:t>
            </a:r>
            <a:r>
              <a:rPr sz="375" spc="-44" baseline="22222" dirty="0">
                <a:latin typeface="Arial"/>
                <a:cs typeface="Arial"/>
              </a:rPr>
              <a:t>1</a:t>
            </a:r>
            <a:r>
              <a:rPr sz="250" spc="-30" dirty="0">
                <a:latin typeface="Arial"/>
                <a:cs typeface="Arial"/>
              </a:rPr>
              <a:t>1</a:t>
            </a:r>
            <a:r>
              <a:rPr sz="375" spc="-44" baseline="11111" dirty="0">
                <a:latin typeface="Arial"/>
                <a:cs typeface="Arial"/>
              </a:rPr>
              <a:t>111</a:t>
            </a:r>
            <a:r>
              <a:rPr sz="250" spc="-30" dirty="0">
                <a:latin typeface="Arial"/>
                <a:cs typeface="Arial"/>
              </a:rPr>
              <a:t>1</a:t>
            </a:r>
            <a:r>
              <a:rPr sz="250" spc="185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87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16118" y="2699364"/>
            <a:ext cx="3613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375" spc="-67" baseline="11111" dirty="0">
                <a:latin typeface="Arial"/>
                <a:cs typeface="Arial"/>
              </a:rPr>
              <a:t>3</a:t>
            </a:r>
            <a:r>
              <a:rPr sz="375" spc="-67" baseline="22222" dirty="0">
                <a:latin typeface="Arial"/>
                <a:cs typeface="Arial"/>
              </a:rPr>
              <a:t>3</a:t>
            </a:r>
            <a:r>
              <a:rPr sz="375" spc="-67" baseline="33333" dirty="0">
                <a:latin typeface="Arial"/>
                <a:cs typeface="Arial"/>
              </a:rPr>
              <a:t>3</a:t>
            </a:r>
            <a:r>
              <a:rPr sz="375" spc="-67" baseline="11111" dirty="0">
                <a:latin typeface="Arial"/>
                <a:cs typeface="Arial"/>
              </a:rPr>
              <a:t>35</a:t>
            </a:r>
            <a:r>
              <a:rPr sz="250" spc="-45" dirty="0">
                <a:latin typeface="Arial"/>
                <a:cs typeface="Arial"/>
              </a:rPr>
              <a:t>3</a:t>
            </a:r>
            <a:r>
              <a:rPr sz="375" spc="-67" baseline="11111" dirty="0">
                <a:latin typeface="Arial"/>
                <a:cs typeface="Arial"/>
              </a:rPr>
              <a:t>3</a:t>
            </a:r>
            <a:r>
              <a:rPr sz="375" spc="165" baseline="11111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8</a:t>
            </a:r>
            <a:r>
              <a:rPr sz="375" spc="-37" baseline="33333" dirty="0">
                <a:latin typeface="Arial"/>
                <a:cs typeface="Arial"/>
              </a:rPr>
              <a:t>3</a:t>
            </a:r>
            <a:r>
              <a:rPr sz="375" b="1" spc="-37" baseline="22222" dirty="0">
                <a:latin typeface="Arial"/>
                <a:cs typeface="Arial"/>
              </a:rPr>
              <a:t>5</a:t>
            </a:r>
            <a:r>
              <a:rPr sz="375" b="1" baseline="22222" dirty="0">
                <a:latin typeface="Arial"/>
                <a:cs typeface="Arial"/>
              </a:rPr>
              <a:t>	</a:t>
            </a:r>
            <a:r>
              <a:rPr sz="375" spc="-37" baseline="22222" dirty="0">
                <a:latin typeface="Arial"/>
                <a:cs typeface="Arial"/>
              </a:rPr>
              <a:t>3</a:t>
            </a:r>
            <a:r>
              <a:rPr sz="250" spc="-25" dirty="0">
                <a:latin typeface="Arial"/>
                <a:cs typeface="Arial"/>
              </a:rPr>
              <a:t>5</a:t>
            </a:r>
            <a:endParaRPr sz="2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215384" y="2679906"/>
            <a:ext cx="2978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-22222" dirty="0">
                <a:latin typeface="Arial"/>
                <a:cs typeface="Arial"/>
              </a:rPr>
              <a:t>8</a:t>
            </a:r>
            <a:r>
              <a:rPr sz="250" dirty="0">
                <a:latin typeface="Arial"/>
                <a:cs typeface="Arial"/>
              </a:rPr>
              <a:t>56</a:t>
            </a:r>
            <a:r>
              <a:rPr sz="250" spc="315" dirty="0">
                <a:latin typeface="Arial"/>
                <a:cs typeface="Arial"/>
              </a:rPr>
              <a:t>  </a:t>
            </a:r>
            <a:r>
              <a:rPr sz="375" baseline="22222" dirty="0">
                <a:latin typeface="Arial"/>
                <a:cs typeface="Arial"/>
              </a:rPr>
              <a:t>6</a:t>
            </a:r>
            <a:r>
              <a:rPr sz="375" spc="382" baseline="22222" dirty="0">
                <a:latin typeface="Arial"/>
                <a:cs typeface="Arial"/>
              </a:rPr>
              <a:t> </a:t>
            </a:r>
            <a:r>
              <a:rPr sz="375" spc="-89" baseline="11111" dirty="0">
                <a:latin typeface="Arial"/>
                <a:cs typeface="Arial"/>
              </a:rPr>
              <a:t>6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717608" y="2539631"/>
            <a:ext cx="37465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22</a:t>
            </a:r>
            <a:r>
              <a:rPr sz="375" spc="315" baseline="22222" dirty="0">
                <a:latin typeface="Arial"/>
                <a:cs typeface="Arial"/>
              </a:rPr>
              <a:t>  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15" baseline="11111" dirty="0">
                <a:latin typeface="Arial"/>
                <a:cs typeface="Arial"/>
              </a:rPr>
              <a:t> </a:t>
            </a:r>
            <a:r>
              <a:rPr sz="375" spc="-30" baseline="22222" dirty="0">
                <a:latin typeface="Arial"/>
                <a:cs typeface="Arial"/>
              </a:rPr>
              <a:t>8</a:t>
            </a:r>
            <a:r>
              <a:rPr sz="375" spc="-30" baseline="33333" dirty="0">
                <a:latin typeface="Arial"/>
                <a:cs typeface="Arial"/>
              </a:rPr>
              <a:t>1</a:t>
            </a:r>
            <a:r>
              <a:rPr sz="375" spc="-30" baseline="11111" dirty="0">
                <a:latin typeface="Arial"/>
                <a:cs typeface="Arial"/>
              </a:rPr>
              <a:t>1</a:t>
            </a:r>
            <a:r>
              <a:rPr sz="375" spc="-30" baseline="22222" dirty="0">
                <a:latin typeface="Arial"/>
                <a:cs typeface="Arial"/>
              </a:rPr>
              <a:t>1</a:t>
            </a:r>
            <a:r>
              <a:rPr sz="375" spc="-30" baseline="11111" dirty="0">
                <a:latin typeface="Arial"/>
                <a:cs typeface="Arial"/>
              </a:rPr>
              <a:t>1</a:t>
            </a:r>
            <a:r>
              <a:rPr sz="250" spc="-20" dirty="0">
                <a:latin typeface="Arial"/>
                <a:cs typeface="Arial"/>
              </a:rPr>
              <a:t>1</a:t>
            </a:r>
            <a:r>
              <a:rPr sz="250" spc="150" dirty="0">
                <a:latin typeface="Arial"/>
                <a:cs typeface="Arial"/>
              </a:rPr>
              <a:t> </a:t>
            </a:r>
            <a:r>
              <a:rPr sz="375" b="1" spc="-37" baseline="33333" dirty="0">
                <a:latin typeface="Arial"/>
                <a:cs typeface="Arial"/>
              </a:rPr>
              <a:t>6</a:t>
            </a:r>
            <a:r>
              <a:rPr sz="375" spc="-37" baseline="11111" dirty="0">
                <a:latin typeface="Arial"/>
                <a:cs typeface="Arial"/>
              </a:rPr>
              <a:t>62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81296" y="2621258"/>
            <a:ext cx="21717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8 </a:t>
            </a:r>
            <a:r>
              <a:rPr sz="250" spc="-65" dirty="0">
                <a:latin typeface="Arial"/>
                <a:cs typeface="Arial"/>
              </a:rPr>
              <a:t>8</a:t>
            </a:r>
            <a:r>
              <a:rPr sz="375" spc="-97" baseline="11111" dirty="0">
                <a:latin typeface="Arial"/>
                <a:cs typeface="Arial"/>
              </a:rPr>
              <a:t>8</a:t>
            </a:r>
            <a:r>
              <a:rPr sz="250" spc="-65" dirty="0">
                <a:latin typeface="Arial"/>
                <a:cs typeface="Arial"/>
              </a:rPr>
              <a:t>8</a:t>
            </a:r>
            <a:r>
              <a:rPr sz="375" spc="-97" baseline="22222" dirty="0">
                <a:latin typeface="Arial"/>
                <a:cs typeface="Arial"/>
              </a:rPr>
              <a:t>8</a:t>
            </a:r>
            <a:r>
              <a:rPr sz="375" spc="75" baseline="22222" dirty="0">
                <a:latin typeface="Arial"/>
                <a:cs typeface="Arial"/>
              </a:rPr>
              <a:t> </a:t>
            </a:r>
            <a:r>
              <a:rPr sz="375" spc="-30" baseline="11111" dirty="0">
                <a:latin typeface="Arial"/>
                <a:cs typeface="Arial"/>
              </a:rPr>
              <a:t>8</a:t>
            </a:r>
            <a:r>
              <a:rPr sz="250" spc="-20" dirty="0">
                <a:latin typeface="Arial"/>
                <a:cs typeface="Arial"/>
              </a:rPr>
              <a:t>8</a:t>
            </a:r>
            <a:r>
              <a:rPr sz="375" spc="-30" baseline="33333" dirty="0">
                <a:latin typeface="Arial"/>
                <a:cs typeface="Arial"/>
              </a:rPr>
              <a:t>8</a:t>
            </a:r>
            <a:r>
              <a:rPr sz="375" spc="-30" baseline="11111" dirty="0">
                <a:latin typeface="Arial"/>
                <a:cs typeface="Arial"/>
              </a:rPr>
              <a:t>8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571421" y="2680913"/>
            <a:ext cx="18288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209" baseline="11111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240" baseline="11111" dirty="0">
                <a:latin typeface="Arial"/>
                <a:cs typeface="Arial"/>
              </a:rPr>
              <a:t> </a:t>
            </a:r>
            <a:r>
              <a:rPr sz="250" b="1" spc="-50" dirty="0">
                <a:latin typeface="Arial"/>
                <a:cs typeface="Arial"/>
              </a:rPr>
              <a:t>8</a:t>
            </a:r>
            <a:endParaRPr sz="2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421879" y="2573240"/>
            <a:ext cx="84264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sz="375" baseline="11111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r>
              <a:rPr sz="375" spc="419" baseline="11111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104" baseline="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427" baseline="22222" dirty="0">
                <a:latin typeface="Arial"/>
                <a:cs typeface="Arial"/>
              </a:rPr>
              <a:t>  </a:t>
            </a:r>
            <a:r>
              <a:rPr sz="250" spc="-50" dirty="0">
                <a:latin typeface="Arial"/>
                <a:cs typeface="Arial"/>
              </a:rPr>
              <a:t>8</a:t>
            </a:r>
            <a:r>
              <a:rPr sz="250" dirty="0">
                <a:latin typeface="Arial"/>
                <a:cs typeface="Arial"/>
              </a:rPr>
              <a:t>	</a:t>
            </a:r>
            <a:r>
              <a:rPr sz="375" baseline="44444" dirty="0">
                <a:latin typeface="Arial"/>
                <a:cs typeface="Arial"/>
              </a:rPr>
              <a:t>5</a:t>
            </a:r>
            <a:r>
              <a:rPr sz="375" spc="555" baseline="44444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5</a:t>
            </a:r>
            <a:r>
              <a:rPr sz="375" spc="52" baseline="44444" dirty="0">
                <a:latin typeface="Arial"/>
                <a:cs typeface="Arial"/>
              </a:rPr>
              <a:t> </a:t>
            </a:r>
            <a:r>
              <a:rPr sz="375" baseline="55555" dirty="0">
                <a:latin typeface="Arial"/>
                <a:cs typeface="Arial"/>
              </a:rPr>
              <a:t>2</a:t>
            </a:r>
            <a:r>
              <a:rPr sz="375" baseline="33333" dirty="0">
                <a:latin typeface="Arial"/>
                <a:cs typeface="Arial"/>
              </a:rPr>
              <a:t>6</a:t>
            </a:r>
            <a:r>
              <a:rPr sz="375" spc="487" baseline="33333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12</a:t>
            </a:r>
            <a:r>
              <a:rPr sz="375" spc="509" baseline="11111" dirty="0">
                <a:latin typeface="Arial"/>
                <a:cs typeface="Arial"/>
              </a:rPr>
              <a:t> </a:t>
            </a:r>
            <a:r>
              <a:rPr sz="250" spc="-20" dirty="0">
                <a:latin typeface="Arial"/>
                <a:cs typeface="Arial"/>
              </a:rPr>
              <a:t>55</a:t>
            </a:r>
            <a:r>
              <a:rPr sz="375" spc="-30" baseline="11111" dirty="0">
                <a:latin typeface="Arial"/>
                <a:cs typeface="Arial"/>
              </a:rPr>
              <a:t>5</a:t>
            </a:r>
            <a:r>
              <a:rPr sz="375" spc="-30" baseline="33333" dirty="0">
                <a:latin typeface="Arial"/>
                <a:cs typeface="Arial"/>
              </a:rPr>
              <a:t>8</a:t>
            </a:r>
            <a:r>
              <a:rPr sz="375" spc="-30" baseline="11111" dirty="0">
                <a:latin typeface="Arial"/>
                <a:cs typeface="Arial"/>
              </a:rPr>
              <a:t>5</a:t>
            </a:r>
            <a:r>
              <a:rPr sz="375" spc="-30" baseline="22222" dirty="0">
                <a:latin typeface="Arial"/>
                <a:cs typeface="Arial"/>
              </a:rPr>
              <a:t>8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27406" y="2738001"/>
            <a:ext cx="839469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b="1" dirty="0">
                <a:latin typeface="Arial"/>
                <a:cs typeface="Arial"/>
              </a:rPr>
              <a:t>2</a:t>
            </a:r>
            <a:r>
              <a:rPr sz="250" b="1" spc="22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532" baseline="11111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3</a:t>
            </a:r>
            <a:r>
              <a:rPr sz="375" spc="675" baseline="-22222" dirty="0">
                <a:latin typeface="Arial"/>
                <a:cs typeface="Arial"/>
              </a:rPr>
              <a:t> </a:t>
            </a:r>
            <a:r>
              <a:rPr sz="375" spc="-15" baseline="-11111" dirty="0">
                <a:latin typeface="Arial"/>
                <a:cs typeface="Arial"/>
              </a:rPr>
              <a:t>3</a:t>
            </a:r>
            <a:r>
              <a:rPr sz="250" spc="-10" dirty="0">
                <a:latin typeface="Arial"/>
                <a:cs typeface="Arial"/>
              </a:rPr>
              <a:t>33</a:t>
            </a:r>
            <a:r>
              <a:rPr sz="250" spc="105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3</a:t>
            </a:r>
            <a:r>
              <a:rPr sz="375" spc="60" baseline="-11111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5</a:t>
            </a:r>
            <a:r>
              <a:rPr sz="375" spc="434" baseline="-11111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5</a:t>
            </a:r>
            <a:r>
              <a:rPr sz="375" spc="547" baseline="11111" dirty="0">
                <a:latin typeface="Arial"/>
                <a:cs typeface="Arial"/>
              </a:rPr>
              <a:t> </a:t>
            </a:r>
            <a:r>
              <a:rPr sz="250" b="1" dirty="0">
                <a:latin typeface="Arial"/>
                <a:cs typeface="Arial"/>
              </a:rPr>
              <a:t>5</a:t>
            </a:r>
            <a:r>
              <a:rPr sz="250" b="1" spc="40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5</a:t>
            </a:r>
            <a:r>
              <a:rPr sz="375" spc="75" baseline="-11111" dirty="0">
                <a:latin typeface="Arial"/>
                <a:cs typeface="Arial"/>
              </a:rPr>
              <a:t> </a:t>
            </a:r>
            <a:r>
              <a:rPr sz="375" spc="-30" baseline="-11111" dirty="0">
                <a:latin typeface="Arial"/>
                <a:cs typeface="Arial"/>
              </a:rPr>
              <a:t>5</a:t>
            </a:r>
            <a:r>
              <a:rPr sz="375" spc="-30" baseline="11111" dirty="0">
                <a:latin typeface="Arial"/>
                <a:cs typeface="Arial"/>
              </a:rPr>
              <a:t>5</a:t>
            </a:r>
            <a:r>
              <a:rPr sz="375" spc="-15" baseline="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6</a:t>
            </a:r>
            <a:r>
              <a:rPr sz="375" baseline="11111" dirty="0">
                <a:latin typeface="Arial"/>
                <a:cs typeface="Arial"/>
              </a:rPr>
              <a:t>6</a:t>
            </a:r>
            <a:r>
              <a:rPr sz="375" spc="502" baseline="11111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6</a:t>
            </a:r>
            <a:r>
              <a:rPr sz="375" b="1" spc="345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6</a:t>
            </a:r>
            <a:r>
              <a:rPr sz="250" spc="330" dirty="0">
                <a:latin typeface="Arial"/>
                <a:cs typeface="Arial"/>
              </a:rPr>
              <a:t> </a:t>
            </a:r>
            <a:r>
              <a:rPr sz="250" spc="-40" dirty="0">
                <a:latin typeface="Arial"/>
                <a:cs typeface="Arial"/>
              </a:rPr>
              <a:t>6</a:t>
            </a:r>
            <a:r>
              <a:rPr sz="375" spc="-60" baseline="22222" dirty="0">
                <a:latin typeface="Arial"/>
                <a:cs typeface="Arial"/>
              </a:rPr>
              <a:t>6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77478" y="2725317"/>
            <a:ext cx="44894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735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5</a:t>
            </a:r>
            <a:r>
              <a:rPr sz="250" spc="185" dirty="0">
                <a:latin typeface="Arial"/>
                <a:cs typeface="Arial"/>
              </a:rPr>
              <a:t> </a:t>
            </a:r>
            <a:r>
              <a:rPr sz="375" b="1" baseline="44444" dirty="0">
                <a:latin typeface="Arial"/>
                <a:cs typeface="Arial"/>
              </a:rPr>
              <a:t>3</a:t>
            </a:r>
            <a:r>
              <a:rPr sz="375" b="1" spc="30" baseline="44444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3</a:t>
            </a:r>
            <a:r>
              <a:rPr sz="375" spc="120" baseline="44444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3</a:t>
            </a:r>
            <a:r>
              <a:rPr sz="375" baseline="22222" dirty="0">
                <a:latin typeface="Arial"/>
                <a:cs typeface="Arial"/>
              </a:rPr>
              <a:t>3</a:t>
            </a:r>
            <a:r>
              <a:rPr sz="375" spc="307" baseline="22222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5</a:t>
            </a:r>
            <a:r>
              <a:rPr sz="375" spc="-52" baseline="44444" dirty="0">
                <a:latin typeface="Arial"/>
                <a:cs typeface="Arial"/>
              </a:rPr>
              <a:t> </a:t>
            </a:r>
            <a:r>
              <a:rPr sz="375" spc="-67" baseline="11111" dirty="0">
                <a:latin typeface="Arial"/>
                <a:cs typeface="Arial"/>
              </a:rPr>
              <a:t>55</a:t>
            </a:r>
            <a:r>
              <a:rPr sz="375" spc="-30" baseline="11111" dirty="0">
                <a:latin typeface="Arial"/>
                <a:cs typeface="Arial"/>
              </a:rPr>
              <a:t> </a:t>
            </a:r>
            <a:r>
              <a:rPr sz="250" spc="-35" dirty="0">
                <a:latin typeface="Arial"/>
                <a:cs typeface="Arial"/>
              </a:rPr>
              <a:t>5</a:t>
            </a:r>
            <a:r>
              <a:rPr sz="375" spc="-52" baseline="11111" dirty="0">
                <a:latin typeface="Arial"/>
                <a:cs typeface="Arial"/>
              </a:rPr>
              <a:t>5</a:t>
            </a:r>
            <a:r>
              <a:rPr sz="375" spc="-15" baseline="11111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5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524824" y="2654229"/>
            <a:ext cx="6959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82" baseline="22222" dirty="0">
                <a:latin typeface="Arial"/>
                <a:cs typeface="Arial"/>
              </a:rPr>
              <a:t>8</a:t>
            </a:r>
            <a:r>
              <a:rPr sz="250" spc="-55" dirty="0">
                <a:latin typeface="Arial"/>
                <a:cs typeface="Arial"/>
              </a:rPr>
              <a:t>8</a:t>
            </a:r>
            <a:r>
              <a:rPr sz="375" spc="-82" baseline="22222" dirty="0">
                <a:latin typeface="Arial"/>
                <a:cs typeface="Arial"/>
              </a:rPr>
              <a:t>88</a:t>
            </a:r>
            <a:r>
              <a:rPr sz="375" spc="-82" baseline="11111" dirty="0">
                <a:latin typeface="Arial"/>
                <a:cs typeface="Arial"/>
              </a:rPr>
              <a:t>8</a:t>
            </a:r>
            <a:r>
              <a:rPr sz="375" spc="-82" baseline="22222" dirty="0">
                <a:latin typeface="Arial"/>
                <a:cs typeface="Arial"/>
              </a:rPr>
              <a:t>88</a:t>
            </a:r>
            <a:r>
              <a:rPr sz="375" spc="-82" baseline="11111" dirty="0">
                <a:latin typeface="Arial"/>
                <a:cs typeface="Arial"/>
              </a:rPr>
              <a:t>8</a:t>
            </a:r>
            <a:r>
              <a:rPr sz="250" spc="-55" dirty="0">
                <a:latin typeface="Arial"/>
                <a:cs typeface="Arial"/>
              </a:rPr>
              <a:t>8</a:t>
            </a:r>
            <a:r>
              <a:rPr sz="250" spc="-35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88</a:t>
            </a:r>
            <a:r>
              <a:rPr sz="375" spc="225" baseline="22222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390" baseline="22222" dirty="0">
                <a:latin typeface="Arial"/>
                <a:cs typeface="Arial"/>
              </a:rPr>
              <a:t> </a:t>
            </a:r>
            <a:r>
              <a:rPr sz="250" b="1" dirty="0">
                <a:latin typeface="Arial"/>
                <a:cs typeface="Arial"/>
              </a:rPr>
              <a:t>8</a:t>
            </a:r>
            <a:r>
              <a:rPr sz="250" b="1" spc="140" dirty="0">
                <a:latin typeface="Arial"/>
                <a:cs typeface="Arial"/>
              </a:rPr>
              <a:t> </a:t>
            </a:r>
            <a:r>
              <a:rPr sz="375" spc="-15" baseline="11111" dirty="0">
                <a:latin typeface="Arial"/>
                <a:cs typeface="Arial"/>
              </a:rPr>
              <a:t>8</a:t>
            </a:r>
            <a:r>
              <a:rPr sz="375" spc="-15" baseline="22222" dirty="0">
                <a:latin typeface="Arial"/>
                <a:cs typeface="Arial"/>
              </a:rPr>
              <a:t>8</a:t>
            </a:r>
            <a:r>
              <a:rPr sz="375" spc="22" baseline="22222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240" baseline="11111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85</a:t>
            </a:r>
            <a:r>
              <a:rPr sz="375" spc="345" baseline="11111" dirty="0">
                <a:latin typeface="Arial"/>
                <a:cs typeface="Arial"/>
              </a:rPr>
              <a:t>  </a:t>
            </a:r>
            <a:r>
              <a:rPr sz="375" baseline="22222" dirty="0">
                <a:latin typeface="Arial"/>
                <a:cs typeface="Arial"/>
              </a:rPr>
              <a:t>5</a:t>
            </a:r>
            <a:r>
              <a:rPr sz="375" spc="15" baseline="22222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55</a:t>
            </a:r>
            <a:r>
              <a:rPr sz="375" spc="-15" baseline="22222" dirty="0">
                <a:latin typeface="Arial"/>
                <a:cs typeface="Arial"/>
              </a:rPr>
              <a:t>5</a:t>
            </a:r>
            <a:r>
              <a:rPr sz="250" spc="-10" dirty="0">
                <a:latin typeface="Arial"/>
                <a:cs typeface="Arial"/>
              </a:rPr>
              <a:t>5</a:t>
            </a:r>
            <a:r>
              <a:rPr sz="375" spc="-15" baseline="11111" dirty="0">
                <a:latin typeface="Arial"/>
                <a:cs typeface="Arial"/>
              </a:rPr>
              <a:t>5</a:t>
            </a:r>
            <a:r>
              <a:rPr sz="375" spc="-15" baseline="33333" dirty="0">
                <a:latin typeface="Arial"/>
                <a:cs typeface="Arial"/>
              </a:rPr>
              <a:t>5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536737" y="2674508"/>
            <a:ext cx="67945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37" baseline="11111" dirty="0">
                <a:latin typeface="Arial"/>
                <a:cs typeface="Arial"/>
              </a:rPr>
              <a:t>8</a:t>
            </a:r>
            <a:r>
              <a:rPr sz="375" spc="-37" baseline="22222" dirty="0">
                <a:latin typeface="Arial"/>
                <a:cs typeface="Arial"/>
              </a:rPr>
              <a:t>8</a:t>
            </a:r>
            <a:r>
              <a:rPr sz="375" spc="-37" baseline="33333" dirty="0">
                <a:latin typeface="Arial"/>
                <a:cs typeface="Arial"/>
              </a:rPr>
              <a:t>88</a:t>
            </a:r>
            <a:r>
              <a:rPr sz="375" spc="75" baseline="33333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322" baseline="11111" dirty="0">
                <a:latin typeface="Arial"/>
                <a:cs typeface="Arial"/>
              </a:rPr>
              <a:t> </a:t>
            </a:r>
            <a:r>
              <a:rPr sz="375" spc="-44" baseline="22222" dirty="0">
                <a:latin typeface="Arial"/>
                <a:cs typeface="Arial"/>
              </a:rPr>
              <a:t>8</a:t>
            </a:r>
            <a:r>
              <a:rPr sz="375" b="1" spc="-44" baseline="11111" dirty="0">
                <a:latin typeface="Arial"/>
                <a:cs typeface="Arial"/>
              </a:rPr>
              <a:t>8</a:t>
            </a:r>
            <a:r>
              <a:rPr sz="375" b="1" spc="-67" baseline="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60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5</a:t>
            </a:r>
            <a:r>
              <a:rPr sz="375" baseline="22222" dirty="0">
                <a:latin typeface="Arial"/>
                <a:cs typeface="Arial"/>
              </a:rPr>
              <a:t>5</a:t>
            </a:r>
            <a:r>
              <a:rPr sz="375" spc="315" baseline="22222" dirty="0">
                <a:latin typeface="Arial"/>
                <a:cs typeface="Arial"/>
              </a:rPr>
              <a:t>  </a:t>
            </a:r>
            <a:r>
              <a:rPr sz="375" baseline="11111" dirty="0">
                <a:latin typeface="Arial"/>
                <a:cs typeface="Arial"/>
              </a:rPr>
              <a:t>3</a:t>
            </a:r>
            <a:r>
              <a:rPr sz="375" spc="75" baseline="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baseline="33333" dirty="0">
                <a:latin typeface="Arial"/>
                <a:cs typeface="Arial"/>
              </a:rPr>
              <a:t>8</a:t>
            </a:r>
            <a:r>
              <a:rPr sz="375" spc="359" baseline="33333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35</a:t>
            </a:r>
            <a:r>
              <a:rPr sz="250" spc="370" dirty="0">
                <a:latin typeface="Arial"/>
                <a:cs typeface="Arial"/>
              </a:rPr>
              <a:t>  </a:t>
            </a:r>
            <a:r>
              <a:rPr sz="250" spc="-20" dirty="0">
                <a:latin typeface="Arial"/>
                <a:cs typeface="Arial"/>
              </a:rPr>
              <a:t>5</a:t>
            </a:r>
            <a:r>
              <a:rPr sz="375" spc="-30" baseline="22222" dirty="0">
                <a:latin typeface="Arial"/>
                <a:cs typeface="Arial"/>
              </a:rPr>
              <a:t>55</a:t>
            </a:r>
            <a:r>
              <a:rPr sz="375" b="1" spc="-30" baseline="22222" dirty="0">
                <a:latin typeface="Arial"/>
                <a:cs typeface="Arial"/>
              </a:rPr>
              <a:t>5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73477" y="2605986"/>
            <a:ext cx="1042669" cy="7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10"/>
              </a:lnSpc>
              <a:spcBef>
                <a:spcPts val="100"/>
              </a:spcBef>
              <a:tabLst>
                <a:tab pos="669290" algn="l"/>
                <a:tab pos="973455" algn="l"/>
              </a:tabLst>
            </a:pPr>
            <a:r>
              <a:rPr sz="375" baseline="33333" dirty="0">
                <a:latin typeface="Arial"/>
                <a:cs typeface="Arial"/>
              </a:rPr>
              <a:t>8</a:t>
            </a:r>
            <a:r>
              <a:rPr sz="375" spc="-7" baseline="33333" dirty="0">
                <a:latin typeface="Arial"/>
                <a:cs typeface="Arial"/>
              </a:rPr>
              <a:t> </a:t>
            </a:r>
            <a:r>
              <a:rPr sz="375" b="1" spc="-67" baseline="22222" dirty="0">
                <a:latin typeface="Arial"/>
                <a:cs typeface="Arial"/>
              </a:rPr>
              <a:t>8</a:t>
            </a:r>
            <a:r>
              <a:rPr sz="375" spc="-67" baseline="33333" dirty="0">
                <a:latin typeface="Arial"/>
                <a:cs typeface="Arial"/>
              </a:rPr>
              <a:t>8</a:t>
            </a:r>
            <a:r>
              <a:rPr sz="375" spc="-67" baseline="22222" dirty="0">
                <a:latin typeface="Arial"/>
                <a:cs typeface="Arial"/>
              </a:rPr>
              <a:t>8</a:t>
            </a:r>
            <a:r>
              <a:rPr sz="375" spc="-67" baseline="33333" dirty="0">
                <a:latin typeface="Arial"/>
                <a:cs typeface="Arial"/>
              </a:rPr>
              <a:t>8</a:t>
            </a:r>
            <a:r>
              <a:rPr sz="375" spc="-67" baseline="22222" dirty="0">
                <a:latin typeface="Arial"/>
                <a:cs typeface="Arial"/>
              </a:rPr>
              <a:t>88</a:t>
            </a:r>
            <a:r>
              <a:rPr sz="375" spc="7" baseline="22222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88</a:t>
            </a:r>
            <a:r>
              <a:rPr sz="375" spc="135" baseline="44444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88</a:t>
            </a:r>
            <a:r>
              <a:rPr sz="375" b="1" baseline="11111" dirty="0">
                <a:latin typeface="Arial"/>
                <a:cs typeface="Arial"/>
              </a:rPr>
              <a:t>8</a:t>
            </a:r>
            <a:r>
              <a:rPr sz="375" b="1" spc="494" baseline="11111" dirty="0">
                <a:latin typeface="Arial"/>
                <a:cs typeface="Arial"/>
              </a:rPr>
              <a:t>  </a:t>
            </a:r>
            <a:r>
              <a:rPr sz="375" b="1" baseline="44444" dirty="0">
                <a:latin typeface="Arial"/>
                <a:cs typeface="Arial"/>
              </a:rPr>
              <a:t>3</a:t>
            </a:r>
            <a:r>
              <a:rPr sz="375" b="1" spc="157" baseline="44444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250" spc="-40" dirty="0">
                <a:latin typeface="Arial"/>
                <a:cs typeface="Arial"/>
              </a:rPr>
              <a:t> </a:t>
            </a:r>
            <a:r>
              <a:rPr sz="375" spc="-44" baseline="11111" dirty="0">
                <a:latin typeface="Arial"/>
                <a:cs typeface="Arial"/>
              </a:rPr>
              <a:t>9</a:t>
            </a:r>
            <a:r>
              <a:rPr sz="375" spc="-44" baseline="22222" dirty="0">
                <a:latin typeface="Arial"/>
                <a:cs typeface="Arial"/>
              </a:rPr>
              <a:t>3</a:t>
            </a:r>
            <a:r>
              <a:rPr sz="375" spc="172" baseline="22222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1</a:t>
            </a:r>
            <a:r>
              <a:rPr sz="375" spc="-37" baseline="22222" dirty="0">
                <a:latin typeface="Arial"/>
                <a:cs typeface="Arial"/>
              </a:rPr>
              <a:t>3</a:t>
            </a:r>
            <a:r>
              <a:rPr sz="375" baseline="22222" dirty="0">
                <a:latin typeface="Arial"/>
                <a:cs typeface="Arial"/>
              </a:rPr>
              <a:t>	</a:t>
            </a:r>
            <a:r>
              <a:rPr sz="375" spc="-15" baseline="33333" dirty="0">
                <a:latin typeface="Arial"/>
                <a:cs typeface="Arial"/>
              </a:rPr>
              <a:t>5</a:t>
            </a:r>
            <a:r>
              <a:rPr sz="375" spc="-15" baseline="44444" dirty="0">
                <a:latin typeface="Arial"/>
                <a:cs typeface="Arial"/>
              </a:rPr>
              <a:t>5</a:t>
            </a:r>
            <a:r>
              <a:rPr sz="375" spc="-15" baseline="22222" dirty="0">
                <a:latin typeface="Arial"/>
                <a:cs typeface="Arial"/>
              </a:rPr>
              <a:t>55</a:t>
            </a:r>
            <a:r>
              <a:rPr sz="375" spc="-15" baseline="33333" dirty="0">
                <a:latin typeface="Arial"/>
                <a:cs typeface="Arial"/>
              </a:rPr>
              <a:t>55</a:t>
            </a:r>
            <a:r>
              <a:rPr sz="375" baseline="33333" dirty="0">
                <a:latin typeface="Arial"/>
                <a:cs typeface="Arial"/>
              </a:rPr>
              <a:t>	</a:t>
            </a:r>
            <a:r>
              <a:rPr sz="375" spc="-75" baseline="11111" dirty="0">
                <a:latin typeface="Arial"/>
                <a:cs typeface="Arial"/>
              </a:rPr>
              <a:t>6</a:t>
            </a:r>
            <a:endParaRPr sz="375" baseline="11111">
              <a:latin typeface="Arial"/>
              <a:cs typeface="Arial"/>
            </a:endParaRPr>
          </a:p>
          <a:p>
            <a:pPr marR="179705" algn="ctr">
              <a:lnSpc>
                <a:spcPts val="210"/>
              </a:lnSpc>
            </a:pPr>
            <a:r>
              <a:rPr sz="250" spc="-50" dirty="0">
                <a:latin typeface="Arial"/>
                <a:cs typeface="Arial"/>
              </a:rPr>
              <a:t>8</a:t>
            </a:r>
            <a:endParaRPr sz="2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865278" y="2751429"/>
            <a:ext cx="181610" cy="8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5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434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250" spc="-5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8</a:t>
            </a:r>
            <a:endParaRPr sz="250">
              <a:latin typeface="Arial"/>
              <a:cs typeface="Arial"/>
            </a:endParaRPr>
          </a:p>
          <a:p>
            <a:pPr marL="58419">
              <a:lnSpc>
                <a:spcPts val="215"/>
              </a:lnSpc>
            </a:pPr>
            <a:r>
              <a:rPr sz="250" dirty="0">
                <a:latin typeface="Arial"/>
                <a:cs typeface="Arial"/>
              </a:rPr>
              <a:t>3</a:t>
            </a:r>
            <a:r>
              <a:rPr sz="250" spc="45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359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13829" y="2328774"/>
            <a:ext cx="54800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450" baseline="11111" dirty="0">
                <a:latin typeface="Arial"/>
                <a:cs typeface="Arial"/>
              </a:rPr>
              <a:t> </a:t>
            </a:r>
            <a:r>
              <a:rPr sz="375" spc="-30" baseline="-22222" dirty="0">
                <a:latin typeface="Arial"/>
                <a:cs typeface="Arial"/>
              </a:rPr>
              <a:t>7</a:t>
            </a:r>
            <a:r>
              <a:rPr sz="375" spc="-30" baseline="-11111" dirty="0">
                <a:latin typeface="Arial"/>
                <a:cs typeface="Arial"/>
              </a:rPr>
              <a:t>7</a:t>
            </a:r>
            <a:r>
              <a:rPr sz="375" spc="67" baseline="-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187" baseline="22222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1</a:t>
            </a:r>
            <a:r>
              <a:rPr sz="250" spc="-50" dirty="0">
                <a:latin typeface="Arial"/>
                <a:cs typeface="Arial"/>
              </a:rPr>
              <a:t>7</a:t>
            </a:r>
            <a:r>
              <a:rPr sz="375" spc="-75" baseline="-11111" dirty="0">
                <a:latin typeface="Arial"/>
                <a:cs typeface="Arial"/>
              </a:rPr>
              <a:t>7</a:t>
            </a:r>
            <a:r>
              <a:rPr sz="375" spc="-75" baseline="11111" dirty="0">
                <a:latin typeface="Arial"/>
                <a:cs typeface="Arial"/>
              </a:rPr>
              <a:t>7</a:t>
            </a:r>
            <a:r>
              <a:rPr sz="250" spc="-50" dirty="0">
                <a:latin typeface="Arial"/>
                <a:cs typeface="Arial"/>
              </a:rPr>
              <a:t>77</a:t>
            </a:r>
            <a:r>
              <a:rPr sz="250" spc="25" dirty="0">
                <a:latin typeface="Arial"/>
                <a:cs typeface="Arial"/>
              </a:rPr>
              <a:t> </a:t>
            </a:r>
            <a:r>
              <a:rPr sz="375" spc="-15" baseline="-22222" dirty="0">
                <a:latin typeface="Arial"/>
                <a:cs typeface="Arial"/>
              </a:rPr>
              <a:t>4</a:t>
            </a:r>
            <a:r>
              <a:rPr sz="250" spc="-10" dirty="0">
                <a:latin typeface="Arial"/>
                <a:cs typeface="Arial"/>
              </a:rPr>
              <a:t>7</a:t>
            </a:r>
            <a:r>
              <a:rPr sz="375" spc="-15" baseline="11111" dirty="0">
                <a:latin typeface="Arial"/>
                <a:cs typeface="Arial"/>
              </a:rPr>
              <a:t>7</a:t>
            </a:r>
            <a:r>
              <a:rPr sz="375" b="1" spc="-15" baseline="22222" dirty="0">
                <a:latin typeface="Arial"/>
                <a:cs typeface="Arial"/>
              </a:rPr>
              <a:t>7</a:t>
            </a:r>
            <a:r>
              <a:rPr sz="375" b="1" spc="585" baseline="22222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4</a:t>
            </a:r>
            <a:r>
              <a:rPr sz="375" spc="97" baseline="-22222" dirty="0">
                <a:latin typeface="Arial"/>
                <a:cs typeface="Arial"/>
              </a:rPr>
              <a:t> </a:t>
            </a:r>
            <a:r>
              <a:rPr sz="375" spc="-104" baseline="-11111" dirty="0">
                <a:latin typeface="Arial"/>
                <a:cs typeface="Arial"/>
              </a:rPr>
              <a:t>4</a:t>
            </a:r>
            <a:r>
              <a:rPr sz="375" spc="-104" baseline="11111" dirty="0">
                <a:latin typeface="Arial"/>
                <a:cs typeface="Arial"/>
              </a:rPr>
              <a:t>4</a:t>
            </a:r>
            <a:r>
              <a:rPr sz="375" spc="-104" baseline="-11111" dirty="0">
                <a:latin typeface="Arial"/>
                <a:cs typeface="Arial"/>
              </a:rPr>
              <a:t>4</a:t>
            </a:r>
            <a:r>
              <a:rPr sz="375" spc="-104" baseline="11111" dirty="0">
                <a:latin typeface="Arial"/>
                <a:cs typeface="Arial"/>
              </a:rPr>
              <a:t>4</a:t>
            </a:r>
            <a:r>
              <a:rPr sz="250" spc="-70" dirty="0">
                <a:latin typeface="Arial"/>
                <a:cs typeface="Arial"/>
              </a:rPr>
              <a:t>4</a:t>
            </a:r>
            <a:r>
              <a:rPr sz="375" spc="-104" baseline="11111" dirty="0">
                <a:latin typeface="Arial"/>
                <a:cs typeface="Arial"/>
              </a:rPr>
              <a:t>44</a:t>
            </a:r>
            <a:r>
              <a:rPr sz="375" spc="-37" baseline="11111" dirty="0">
                <a:latin typeface="Arial"/>
                <a:cs typeface="Arial"/>
              </a:rPr>
              <a:t> </a:t>
            </a:r>
            <a:r>
              <a:rPr sz="375" b="1" spc="-75" baseline="22222" dirty="0">
                <a:latin typeface="Arial"/>
                <a:cs typeface="Arial"/>
              </a:rPr>
              <a:t>4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970419" y="2178565"/>
            <a:ext cx="39179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spc="-67" baseline="22222" dirty="0">
                <a:latin typeface="Arial"/>
                <a:cs typeface="Arial"/>
              </a:rPr>
              <a:t>27</a:t>
            </a:r>
            <a:r>
              <a:rPr sz="250" spc="-45" dirty="0">
                <a:latin typeface="Arial"/>
                <a:cs typeface="Arial"/>
              </a:rPr>
              <a:t>7</a:t>
            </a:r>
            <a:r>
              <a:rPr sz="375" spc="-67" baseline="11111" dirty="0">
                <a:latin typeface="Arial"/>
                <a:cs typeface="Arial"/>
              </a:rPr>
              <a:t>7</a:t>
            </a:r>
            <a:r>
              <a:rPr sz="375" spc="-67" baseline="33333" dirty="0">
                <a:latin typeface="Arial"/>
                <a:cs typeface="Arial"/>
              </a:rPr>
              <a:t>7</a:t>
            </a:r>
            <a:r>
              <a:rPr sz="375" spc="-67" baseline="22222" dirty="0">
                <a:latin typeface="Arial"/>
                <a:cs typeface="Arial"/>
              </a:rPr>
              <a:t>7</a:t>
            </a:r>
            <a:r>
              <a:rPr sz="250" spc="-45" dirty="0">
                <a:latin typeface="Arial"/>
                <a:cs typeface="Arial"/>
              </a:rPr>
              <a:t>7</a:t>
            </a:r>
            <a:r>
              <a:rPr sz="375" spc="-67" baseline="11111" dirty="0">
                <a:latin typeface="Arial"/>
                <a:cs typeface="Arial"/>
              </a:rPr>
              <a:t>77</a:t>
            </a:r>
            <a:r>
              <a:rPr sz="375" spc="-67" baseline="33333" dirty="0">
                <a:latin typeface="Arial"/>
                <a:cs typeface="Arial"/>
              </a:rPr>
              <a:t>7</a:t>
            </a:r>
            <a:r>
              <a:rPr sz="375" spc="-67" baseline="11111" dirty="0">
                <a:latin typeface="Arial"/>
                <a:cs typeface="Arial"/>
              </a:rPr>
              <a:t>77</a:t>
            </a:r>
            <a:r>
              <a:rPr sz="375" spc="-67" baseline="22222" dirty="0">
                <a:latin typeface="Arial"/>
                <a:cs typeface="Arial"/>
              </a:rPr>
              <a:t>7</a:t>
            </a:r>
            <a:r>
              <a:rPr sz="375" spc="-67" baseline="11111" dirty="0">
                <a:latin typeface="Arial"/>
                <a:cs typeface="Arial"/>
              </a:rPr>
              <a:t>7</a:t>
            </a:r>
            <a:r>
              <a:rPr sz="375" spc="-67" baseline="22222" dirty="0">
                <a:latin typeface="Arial"/>
                <a:cs typeface="Arial"/>
              </a:rPr>
              <a:t>7</a:t>
            </a:r>
            <a:r>
              <a:rPr sz="375" spc="585" baseline="22222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7</a:t>
            </a:r>
            <a:r>
              <a:rPr sz="250" spc="-50" dirty="0">
                <a:latin typeface="Arial"/>
                <a:cs typeface="Arial"/>
              </a:rPr>
              <a:t>7</a:t>
            </a:r>
            <a:r>
              <a:rPr sz="250" spc="25" dirty="0">
                <a:latin typeface="Arial"/>
                <a:cs typeface="Arial"/>
              </a:rPr>
              <a:t> </a:t>
            </a:r>
            <a:r>
              <a:rPr sz="375" spc="-30" baseline="11111" dirty="0">
                <a:latin typeface="Arial"/>
                <a:cs typeface="Arial"/>
              </a:rPr>
              <a:t>9</a:t>
            </a:r>
            <a:r>
              <a:rPr sz="375" spc="-30" baseline="22222" dirty="0">
                <a:latin typeface="Arial"/>
                <a:cs typeface="Arial"/>
              </a:rPr>
              <a:t>949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38272" y="2505344"/>
            <a:ext cx="9652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" spc="-25" dirty="0">
                <a:latin typeface="Arial"/>
                <a:cs typeface="Arial"/>
              </a:rPr>
              <a:t>5</a:t>
            </a:r>
            <a:r>
              <a:rPr sz="375" spc="-37" baseline="11111" dirty="0">
                <a:latin typeface="Arial"/>
                <a:cs typeface="Arial"/>
              </a:rPr>
              <a:t>9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62102" y="2430267"/>
            <a:ext cx="8102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33333" dirty="0">
                <a:latin typeface="Arial"/>
                <a:cs typeface="Arial"/>
              </a:rPr>
              <a:t>2</a:t>
            </a:r>
            <a:r>
              <a:rPr sz="375" spc="-52" baseline="33333" dirty="0">
                <a:latin typeface="Arial"/>
                <a:cs typeface="Arial"/>
              </a:rPr>
              <a:t> </a:t>
            </a:r>
            <a:r>
              <a:rPr sz="375" spc="-75" baseline="44444" dirty="0">
                <a:latin typeface="Arial"/>
                <a:cs typeface="Arial"/>
              </a:rPr>
              <a:t>1</a:t>
            </a:r>
            <a:r>
              <a:rPr sz="375" spc="-75" baseline="55555" dirty="0">
                <a:latin typeface="Arial"/>
                <a:cs typeface="Arial"/>
              </a:rPr>
              <a:t>11</a:t>
            </a:r>
            <a:r>
              <a:rPr sz="375" spc="-75" baseline="44444" dirty="0">
                <a:latin typeface="Arial"/>
                <a:cs typeface="Arial"/>
              </a:rPr>
              <a:t>1</a:t>
            </a:r>
            <a:r>
              <a:rPr sz="375" spc="-75" baseline="22222" dirty="0">
                <a:latin typeface="Arial"/>
                <a:cs typeface="Arial"/>
              </a:rPr>
              <a:t>1</a:t>
            </a:r>
            <a:r>
              <a:rPr sz="375" spc="-75" baseline="33333" dirty="0">
                <a:latin typeface="Arial"/>
                <a:cs typeface="Arial"/>
              </a:rPr>
              <a:t>1</a:t>
            </a:r>
            <a:r>
              <a:rPr sz="375" spc="-75" baseline="11111" dirty="0">
                <a:latin typeface="Arial"/>
                <a:cs typeface="Arial"/>
              </a:rPr>
              <a:t>1</a:t>
            </a:r>
            <a:r>
              <a:rPr sz="375" spc="-75" baseline="33333" dirty="0">
                <a:latin typeface="Arial"/>
                <a:cs typeface="Arial"/>
              </a:rPr>
              <a:t>1</a:t>
            </a:r>
            <a:r>
              <a:rPr sz="250" spc="-50" dirty="0">
                <a:latin typeface="Arial"/>
                <a:cs typeface="Arial"/>
              </a:rPr>
              <a:t>1</a:t>
            </a:r>
            <a:r>
              <a:rPr sz="375" spc="-75" baseline="22222" dirty="0">
                <a:latin typeface="Arial"/>
                <a:cs typeface="Arial"/>
              </a:rPr>
              <a:t>1</a:t>
            </a:r>
            <a:r>
              <a:rPr sz="375" spc="-75" baseline="11111" dirty="0">
                <a:latin typeface="Arial"/>
                <a:cs typeface="Arial"/>
              </a:rPr>
              <a:t>1</a:t>
            </a:r>
            <a:r>
              <a:rPr sz="375" spc="-30" baseline="11111" dirty="0">
                <a:latin typeface="Arial"/>
                <a:cs typeface="Arial"/>
              </a:rPr>
              <a:t> </a:t>
            </a:r>
            <a:r>
              <a:rPr sz="375" spc="-60" baseline="33333" dirty="0">
                <a:latin typeface="Arial"/>
                <a:cs typeface="Arial"/>
              </a:rPr>
              <a:t>1</a:t>
            </a:r>
            <a:r>
              <a:rPr sz="375" spc="-60" baseline="22222" dirty="0">
                <a:latin typeface="Arial"/>
                <a:cs typeface="Arial"/>
              </a:rPr>
              <a:t>1</a:t>
            </a:r>
            <a:r>
              <a:rPr sz="375" spc="-52" baseline="22222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1</a:t>
            </a:r>
            <a:r>
              <a:rPr sz="375" spc="172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4</a:t>
            </a:r>
            <a:r>
              <a:rPr sz="250" spc="260" dirty="0">
                <a:latin typeface="Arial"/>
                <a:cs typeface="Arial"/>
              </a:rPr>
              <a:t>  </a:t>
            </a:r>
            <a:r>
              <a:rPr sz="375" baseline="22222" dirty="0">
                <a:latin typeface="Arial"/>
                <a:cs typeface="Arial"/>
              </a:rPr>
              <a:t>3</a:t>
            </a:r>
            <a:r>
              <a:rPr sz="375" spc="240" baseline="22222" dirty="0">
                <a:latin typeface="Arial"/>
                <a:cs typeface="Arial"/>
              </a:rPr>
              <a:t> </a:t>
            </a:r>
            <a:r>
              <a:rPr sz="375" b="1" baseline="11111" dirty="0">
                <a:latin typeface="Arial"/>
                <a:cs typeface="Arial"/>
              </a:rPr>
              <a:t>2</a:t>
            </a:r>
            <a:r>
              <a:rPr sz="375" b="1" spc="359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44</a:t>
            </a:r>
            <a:r>
              <a:rPr sz="250" spc="215" dirty="0">
                <a:latin typeface="Arial"/>
                <a:cs typeface="Arial"/>
              </a:rPr>
              <a:t> </a:t>
            </a:r>
            <a:r>
              <a:rPr sz="375" spc="-15" baseline="22222" dirty="0">
                <a:latin typeface="Arial"/>
                <a:cs typeface="Arial"/>
              </a:rPr>
              <a:t>7</a:t>
            </a:r>
            <a:r>
              <a:rPr sz="375" spc="-15" baseline="11111" dirty="0">
                <a:latin typeface="Arial"/>
                <a:cs typeface="Arial"/>
              </a:rPr>
              <a:t>799</a:t>
            </a:r>
            <a:r>
              <a:rPr sz="375" b="1" spc="-15" baseline="33333" dirty="0">
                <a:latin typeface="Arial"/>
                <a:cs typeface="Arial"/>
              </a:rPr>
              <a:t>9</a:t>
            </a:r>
            <a:r>
              <a:rPr sz="375" spc="-15" baseline="11111" dirty="0">
                <a:latin typeface="Arial"/>
                <a:cs typeface="Arial"/>
              </a:rPr>
              <a:t>9</a:t>
            </a:r>
            <a:r>
              <a:rPr sz="375" spc="-15" baseline="22222" dirty="0">
                <a:latin typeface="Arial"/>
                <a:cs typeface="Arial"/>
              </a:rPr>
              <a:t>9</a:t>
            </a:r>
            <a:r>
              <a:rPr sz="375" spc="-15" baseline="33333" dirty="0">
                <a:latin typeface="Arial"/>
                <a:cs typeface="Arial"/>
              </a:rPr>
              <a:t>9</a:t>
            </a:r>
            <a:r>
              <a:rPr sz="375" spc="-15" baseline="11111" dirty="0">
                <a:latin typeface="Arial"/>
                <a:cs typeface="Arial"/>
              </a:rPr>
              <a:t>9</a:t>
            </a:r>
            <a:r>
              <a:rPr sz="375" spc="195" baseline="11111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4</a:t>
            </a:r>
            <a:r>
              <a:rPr sz="375" spc="-15" baseline="11111" dirty="0">
                <a:latin typeface="Arial"/>
                <a:cs typeface="Arial"/>
              </a:rPr>
              <a:t>4</a:t>
            </a:r>
            <a:r>
              <a:rPr sz="250" spc="-10" dirty="0">
                <a:latin typeface="Arial"/>
                <a:cs typeface="Arial"/>
              </a:rPr>
              <a:t>4</a:t>
            </a:r>
            <a:r>
              <a:rPr sz="375" spc="-15" baseline="11111" dirty="0">
                <a:latin typeface="Arial"/>
                <a:cs typeface="Arial"/>
              </a:rPr>
              <a:t>4</a:t>
            </a:r>
            <a:r>
              <a:rPr sz="250" spc="-10" dirty="0">
                <a:latin typeface="Arial"/>
                <a:cs typeface="Arial"/>
              </a:rPr>
              <a:t>4</a:t>
            </a:r>
            <a:endParaRPr sz="2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880281" y="2240770"/>
            <a:ext cx="5670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375" baseline="22222" dirty="0">
                <a:latin typeface="Arial"/>
                <a:cs typeface="Arial"/>
              </a:rPr>
              <a:t>7 </a:t>
            </a:r>
            <a:r>
              <a:rPr sz="375" b="1" spc="-15" baseline="11111" dirty="0">
                <a:latin typeface="Arial"/>
                <a:cs typeface="Arial"/>
              </a:rPr>
              <a:t>9</a:t>
            </a:r>
            <a:r>
              <a:rPr sz="250" spc="-10" dirty="0">
                <a:latin typeface="Arial"/>
                <a:cs typeface="Arial"/>
              </a:rPr>
              <a:t>99</a:t>
            </a:r>
            <a:r>
              <a:rPr sz="250" spc="130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9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250" spc="-25" dirty="0">
                <a:latin typeface="Arial"/>
                <a:cs typeface="Arial"/>
              </a:rPr>
              <a:t>7</a:t>
            </a:r>
            <a:r>
              <a:rPr sz="375" spc="-37" baseline="22222" dirty="0">
                <a:latin typeface="Arial"/>
                <a:cs typeface="Arial"/>
              </a:rPr>
              <a:t>77</a:t>
            </a:r>
            <a:r>
              <a:rPr sz="375" spc="-37" baseline="11111" dirty="0">
                <a:latin typeface="Arial"/>
                <a:cs typeface="Arial"/>
              </a:rPr>
              <a:t>7</a:t>
            </a:r>
            <a:r>
              <a:rPr sz="375" spc="-37" baseline="22222" dirty="0">
                <a:latin typeface="Arial"/>
                <a:cs typeface="Arial"/>
              </a:rPr>
              <a:t>7</a:t>
            </a:r>
            <a:r>
              <a:rPr sz="375" spc="450" baseline="22222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9 </a:t>
            </a:r>
            <a:r>
              <a:rPr sz="375" spc="-75" baseline="33333" dirty="0">
                <a:latin typeface="Arial"/>
                <a:cs typeface="Arial"/>
              </a:rPr>
              <a:t>4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259444" y="2538395"/>
            <a:ext cx="173355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0"/>
              </a:lnSpc>
              <a:spcBef>
                <a:spcPts val="100"/>
              </a:spcBef>
            </a:pPr>
            <a:r>
              <a:rPr sz="250" spc="-65" dirty="0">
                <a:latin typeface="Arial"/>
                <a:cs typeface="Arial"/>
              </a:rPr>
              <a:t>6</a:t>
            </a:r>
            <a:r>
              <a:rPr sz="375" spc="-97" baseline="11111" dirty="0">
                <a:latin typeface="Arial"/>
                <a:cs typeface="Arial"/>
              </a:rPr>
              <a:t>0</a:t>
            </a:r>
            <a:r>
              <a:rPr sz="375" spc="-97" baseline="22222" dirty="0">
                <a:latin typeface="Arial"/>
                <a:cs typeface="Arial"/>
              </a:rPr>
              <a:t>7</a:t>
            </a:r>
            <a:r>
              <a:rPr sz="375" spc="-97" baseline="33333" dirty="0">
                <a:latin typeface="Arial"/>
                <a:cs typeface="Arial"/>
              </a:rPr>
              <a:t>7</a:t>
            </a:r>
            <a:r>
              <a:rPr sz="375" spc="82" baseline="33333" dirty="0">
                <a:latin typeface="Arial"/>
                <a:cs typeface="Arial"/>
              </a:rPr>
              <a:t> </a:t>
            </a:r>
            <a:r>
              <a:rPr sz="375" spc="-75" baseline="33333" dirty="0">
                <a:latin typeface="Arial"/>
                <a:cs typeface="Arial"/>
              </a:rPr>
              <a:t>9</a:t>
            </a:r>
            <a:endParaRPr sz="375" baseline="33333">
              <a:latin typeface="Arial"/>
              <a:cs typeface="Arial"/>
            </a:endParaRPr>
          </a:p>
          <a:p>
            <a:pPr marR="26670" algn="ctr">
              <a:lnSpc>
                <a:spcPts val="180"/>
              </a:lnSpc>
            </a:pPr>
            <a:r>
              <a:rPr sz="250" spc="-50" dirty="0">
                <a:latin typeface="Arial"/>
                <a:cs typeface="Arial"/>
              </a:rPr>
              <a:t>4</a:t>
            </a:r>
            <a:endParaRPr sz="2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863382" y="2300527"/>
            <a:ext cx="67056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6690" algn="l"/>
              </a:tabLst>
            </a:pPr>
            <a:r>
              <a:rPr sz="375" spc="-75" baseline="11111" dirty="0">
                <a:latin typeface="Arial"/>
                <a:cs typeface="Arial"/>
              </a:rPr>
              <a:t>4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375" spc="-75" baseline="-11111" dirty="0">
                <a:latin typeface="Arial"/>
                <a:cs typeface="Arial"/>
              </a:rPr>
              <a:t>9</a:t>
            </a:r>
            <a:r>
              <a:rPr sz="375" spc="-75" baseline="11111" dirty="0">
                <a:latin typeface="Arial"/>
                <a:cs typeface="Arial"/>
              </a:rPr>
              <a:t>9</a:t>
            </a:r>
            <a:r>
              <a:rPr sz="375" spc="37" baseline="11111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 </a:t>
            </a:r>
            <a:r>
              <a:rPr sz="375" spc="-15" baseline="33333" dirty="0">
                <a:latin typeface="Arial"/>
                <a:cs typeface="Arial"/>
              </a:rPr>
              <a:t>9</a:t>
            </a:r>
            <a:r>
              <a:rPr sz="250" spc="-10" dirty="0">
                <a:latin typeface="Arial"/>
                <a:cs typeface="Arial"/>
              </a:rPr>
              <a:t>9</a:t>
            </a:r>
            <a:r>
              <a:rPr sz="375" spc="-15" baseline="11111" dirty="0">
                <a:latin typeface="Arial"/>
                <a:cs typeface="Arial"/>
              </a:rPr>
              <a:t>9</a:t>
            </a:r>
            <a:r>
              <a:rPr sz="250" spc="-10" dirty="0">
                <a:latin typeface="Arial"/>
                <a:cs typeface="Arial"/>
              </a:rPr>
              <a:t>9</a:t>
            </a:r>
            <a:r>
              <a:rPr sz="250" spc="95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7</a:t>
            </a:r>
            <a:r>
              <a:rPr sz="375" baseline="11111" dirty="0">
                <a:latin typeface="Arial"/>
                <a:cs typeface="Arial"/>
              </a:rPr>
              <a:t>7</a:t>
            </a:r>
            <a:r>
              <a:rPr sz="375" spc="494" baseline="11111" dirty="0">
                <a:latin typeface="Arial"/>
                <a:cs typeface="Arial"/>
              </a:rPr>
              <a:t>  </a:t>
            </a:r>
            <a:r>
              <a:rPr sz="250" spc="-40" dirty="0">
                <a:latin typeface="Arial"/>
                <a:cs typeface="Arial"/>
              </a:rPr>
              <a:t>444</a:t>
            </a:r>
            <a:r>
              <a:rPr sz="375" spc="-60" baseline="-11111" dirty="0">
                <a:latin typeface="Arial"/>
                <a:cs typeface="Arial"/>
              </a:rPr>
              <a:t>4</a:t>
            </a:r>
            <a:r>
              <a:rPr sz="375" spc="-60" baseline="-22222" dirty="0">
                <a:latin typeface="Arial"/>
                <a:cs typeface="Arial"/>
              </a:rPr>
              <a:t>44</a:t>
            </a:r>
            <a:r>
              <a:rPr sz="375" spc="209" baseline="-22222" dirty="0">
                <a:latin typeface="Arial"/>
                <a:cs typeface="Arial"/>
              </a:rPr>
              <a:t> </a:t>
            </a:r>
            <a:r>
              <a:rPr sz="375" spc="-44" baseline="11111" dirty="0">
                <a:latin typeface="Arial"/>
                <a:cs typeface="Arial"/>
              </a:rPr>
              <a:t>44</a:t>
            </a:r>
            <a:r>
              <a:rPr sz="250" spc="-30" dirty="0">
                <a:latin typeface="Arial"/>
                <a:cs typeface="Arial"/>
              </a:rPr>
              <a:t>4</a:t>
            </a:r>
            <a:r>
              <a:rPr sz="250" spc="-15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4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000454" y="2273374"/>
            <a:ext cx="28257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60" dirty="0">
                <a:latin typeface="Arial"/>
                <a:cs typeface="Arial"/>
              </a:rPr>
              <a:t>9</a:t>
            </a:r>
            <a:r>
              <a:rPr sz="375" spc="-89" baseline="-11111" dirty="0">
                <a:latin typeface="Arial"/>
                <a:cs typeface="Arial"/>
              </a:rPr>
              <a:t>9</a:t>
            </a:r>
            <a:r>
              <a:rPr sz="375" baseline="-11111" dirty="0">
                <a:latin typeface="Arial"/>
                <a:cs typeface="Arial"/>
              </a:rPr>
              <a:t> </a:t>
            </a:r>
            <a:r>
              <a:rPr sz="375" spc="-104" baseline="-22222" dirty="0">
                <a:latin typeface="Arial"/>
                <a:cs typeface="Arial"/>
              </a:rPr>
              <a:t>9</a:t>
            </a:r>
            <a:r>
              <a:rPr sz="250" spc="-70" dirty="0">
                <a:latin typeface="Arial"/>
                <a:cs typeface="Arial"/>
              </a:rPr>
              <a:t>9</a:t>
            </a:r>
            <a:r>
              <a:rPr sz="375" spc="-104" baseline="-11111" dirty="0">
                <a:latin typeface="Arial"/>
                <a:cs typeface="Arial"/>
              </a:rPr>
              <a:t>9</a:t>
            </a:r>
            <a:r>
              <a:rPr sz="250" spc="-70" dirty="0">
                <a:latin typeface="Arial"/>
                <a:cs typeface="Arial"/>
              </a:rPr>
              <a:t>9</a:t>
            </a:r>
            <a:r>
              <a:rPr sz="250" spc="-15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9</a:t>
            </a:r>
            <a:r>
              <a:rPr sz="250" dirty="0">
                <a:latin typeface="Arial"/>
                <a:cs typeface="Arial"/>
              </a:rPr>
              <a:t>9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157" baseline="22222" dirty="0">
                <a:latin typeface="Arial"/>
                <a:cs typeface="Arial"/>
              </a:rPr>
              <a:t> </a:t>
            </a:r>
            <a:r>
              <a:rPr sz="375" spc="-37" baseline="-33333" dirty="0">
                <a:latin typeface="Arial"/>
                <a:cs typeface="Arial"/>
              </a:rPr>
              <a:t>7</a:t>
            </a:r>
            <a:r>
              <a:rPr sz="375" b="1" spc="-37" baseline="-11111" dirty="0">
                <a:latin typeface="Arial"/>
                <a:cs typeface="Arial"/>
              </a:rPr>
              <a:t>7</a:t>
            </a:r>
            <a:endParaRPr sz="375" baseline="-11111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186247" y="2716569"/>
            <a:ext cx="21526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dirty="0">
                <a:latin typeface="Arial"/>
                <a:cs typeface="Arial"/>
              </a:rPr>
              <a:t>6</a:t>
            </a:r>
            <a:r>
              <a:rPr sz="250" spc="220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6</a:t>
            </a:r>
            <a:r>
              <a:rPr sz="375" spc="270" baseline="33333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49</a:t>
            </a:r>
            <a:r>
              <a:rPr sz="375" spc="-37" baseline="11111" dirty="0">
                <a:latin typeface="Arial"/>
                <a:cs typeface="Arial"/>
              </a:rPr>
              <a:t>6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116727" y="2404725"/>
            <a:ext cx="36385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="1" baseline="33333" dirty="0">
                <a:latin typeface="Arial"/>
                <a:cs typeface="Arial"/>
              </a:rPr>
              <a:t>4</a:t>
            </a:r>
            <a:r>
              <a:rPr sz="375" b="1" spc="60" baseline="33333" dirty="0">
                <a:latin typeface="Arial"/>
                <a:cs typeface="Arial"/>
              </a:rPr>
              <a:t> </a:t>
            </a:r>
            <a:r>
              <a:rPr sz="375" spc="-37" baseline="22222" dirty="0">
                <a:latin typeface="Arial"/>
                <a:cs typeface="Arial"/>
              </a:rPr>
              <a:t>4</a:t>
            </a:r>
            <a:r>
              <a:rPr sz="375" spc="-37" baseline="44444" dirty="0">
                <a:latin typeface="Arial"/>
                <a:cs typeface="Arial"/>
              </a:rPr>
              <a:t>4</a:t>
            </a:r>
            <a:r>
              <a:rPr sz="375" spc="-37" baseline="22222" dirty="0">
                <a:latin typeface="Arial"/>
                <a:cs typeface="Arial"/>
              </a:rPr>
              <a:t>9</a:t>
            </a:r>
            <a:r>
              <a:rPr sz="375" spc="-37" baseline="11111" dirty="0">
                <a:latin typeface="Arial"/>
                <a:cs typeface="Arial"/>
              </a:rPr>
              <a:t>7</a:t>
            </a:r>
            <a:r>
              <a:rPr sz="375" spc="179" baseline="11111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9</a:t>
            </a:r>
            <a:r>
              <a:rPr sz="375" baseline="11111" dirty="0">
                <a:latin typeface="Arial"/>
                <a:cs typeface="Arial"/>
              </a:rPr>
              <a:t>9</a:t>
            </a:r>
            <a:r>
              <a:rPr sz="250" dirty="0">
                <a:latin typeface="Arial"/>
                <a:cs typeface="Arial"/>
              </a:rPr>
              <a:t>9</a:t>
            </a:r>
            <a:r>
              <a:rPr sz="250" spc="1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232" baseline="11111" dirty="0">
                <a:latin typeface="Arial"/>
                <a:cs typeface="Arial"/>
              </a:rPr>
              <a:t> </a:t>
            </a:r>
            <a:r>
              <a:rPr sz="375" b="1" baseline="11111" dirty="0">
                <a:latin typeface="Arial"/>
                <a:cs typeface="Arial"/>
              </a:rPr>
              <a:t>7</a:t>
            </a:r>
            <a:r>
              <a:rPr sz="375" b="1" spc="142" baseline="11111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44</a:t>
            </a:r>
            <a:endParaRPr sz="2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640717" y="2492842"/>
            <a:ext cx="890269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80"/>
              </a:lnSpc>
              <a:spcBef>
                <a:spcPts val="100"/>
              </a:spcBef>
              <a:tabLst>
                <a:tab pos="225425" algn="l"/>
                <a:tab pos="472440" algn="l"/>
              </a:tabLst>
            </a:pPr>
            <a:r>
              <a:rPr sz="375" baseline="22222" dirty="0">
                <a:latin typeface="Arial"/>
                <a:cs typeface="Arial"/>
              </a:rPr>
              <a:t>2</a:t>
            </a:r>
            <a:r>
              <a:rPr sz="375" spc="150" baseline="22222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2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375" spc="-89" baseline="33333" dirty="0">
                <a:latin typeface="Arial"/>
                <a:cs typeface="Arial"/>
              </a:rPr>
              <a:t>11</a:t>
            </a:r>
            <a:r>
              <a:rPr sz="375" spc="-89" baseline="11111" dirty="0">
                <a:latin typeface="Arial"/>
                <a:cs typeface="Arial"/>
              </a:rPr>
              <a:t>1</a:t>
            </a:r>
            <a:r>
              <a:rPr sz="375" spc="-89" baseline="22222" dirty="0">
                <a:latin typeface="Arial"/>
                <a:cs typeface="Arial"/>
              </a:rPr>
              <a:t>1</a:t>
            </a:r>
            <a:r>
              <a:rPr sz="375" spc="-89" baseline="33333" dirty="0">
                <a:latin typeface="Arial"/>
                <a:cs typeface="Arial"/>
              </a:rPr>
              <a:t>1</a:t>
            </a:r>
            <a:r>
              <a:rPr sz="375" spc="-89" baseline="11111" dirty="0">
                <a:latin typeface="Arial"/>
                <a:cs typeface="Arial"/>
              </a:rPr>
              <a:t>1</a:t>
            </a:r>
            <a:r>
              <a:rPr sz="250" spc="-60" dirty="0">
                <a:latin typeface="Arial"/>
                <a:cs typeface="Arial"/>
              </a:rPr>
              <a:t>1</a:t>
            </a:r>
            <a:r>
              <a:rPr sz="250" spc="20" dirty="0">
                <a:latin typeface="Arial"/>
                <a:cs typeface="Arial"/>
              </a:rPr>
              <a:t> </a:t>
            </a:r>
            <a:r>
              <a:rPr sz="375" spc="-75" baseline="11111" dirty="0">
                <a:latin typeface="Arial"/>
                <a:cs typeface="Arial"/>
              </a:rPr>
              <a:t>7</a:t>
            </a:r>
            <a:r>
              <a:rPr sz="375" baseline="11111" dirty="0">
                <a:latin typeface="Arial"/>
                <a:cs typeface="Arial"/>
              </a:rPr>
              <a:t>	</a:t>
            </a:r>
            <a:r>
              <a:rPr sz="375" spc="-89" baseline="11111" dirty="0">
                <a:latin typeface="Arial"/>
                <a:cs typeface="Arial"/>
              </a:rPr>
              <a:t>22</a:t>
            </a:r>
            <a:r>
              <a:rPr sz="250" spc="-60" dirty="0">
                <a:latin typeface="Arial"/>
                <a:cs typeface="Arial"/>
              </a:rPr>
              <a:t>2</a:t>
            </a:r>
            <a:r>
              <a:rPr sz="250" spc="-20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7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2</a:t>
            </a:r>
            <a:r>
              <a:rPr sz="250" spc="480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7</a:t>
            </a:r>
            <a:r>
              <a:rPr sz="250" spc="310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4</a:t>
            </a:r>
            <a:r>
              <a:rPr sz="375" spc="157" baseline="22222" dirty="0">
                <a:latin typeface="Arial"/>
                <a:cs typeface="Arial"/>
              </a:rPr>
              <a:t> </a:t>
            </a:r>
            <a:r>
              <a:rPr sz="375" spc="-60" baseline="11111" dirty="0">
                <a:latin typeface="Arial"/>
                <a:cs typeface="Arial"/>
              </a:rPr>
              <a:t>5</a:t>
            </a:r>
            <a:r>
              <a:rPr sz="375" spc="-60" baseline="22222" dirty="0">
                <a:latin typeface="Arial"/>
                <a:cs typeface="Arial"/>
              </a:rPr>
              <a:t>9</a:t>
            </a:r>
            <a:r>
              <a:rPr sz="375" spc="15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9</a:t>
            </a:r>
            <a:r>
              <a:rPr sz="250" spc="90" dirty="0">
                <a:latin typeface="Arial"/>
                <a:cs typeface="Arial"/>
              </a:rPr>
              <a:t> </a:t>
            </a:r>
            <a:r>
              <a:rPr sz="375" spc="-44" baseline="11111" dirty="0">
                <a:latin typeface="Arial"/>
                <a:cs typeface="Arial"/>
              </a:rPr>
              <a:t>4</a:t>
            </a:r>
            <a:r>
              <a:rPr sz="250" spc="-30" dirty="0">
                <a:latin typeface="Arial"/>
                <a:cs typeface="Arial"/>
              </a:rPr>
              <a:t>4</a:t>
            </a:r>
            <a:r>
              <a:rPr sz="250" spc="-10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9</a:t>
            </a:r>
            <a:r>
              <a:rPr sz="375" spc="-37" baseline="33333" dirty="0">
                <a:latin typeface="Arial"/>
                <a:cs typeface="Arial"/>
              </a:rPr>
              <a:t>4</a:t>
            </a:r>
            <a:endParaRPr sz="375" baseline="33333">
              <a:latin typeface="Arial"/>
              <a:cs typeface="Arial"/>
            </a:endParaRPr>
          </a:p>
          <a:p>
            <a:pPr marL="70485">
              <a:lnSpc>
                <a:spcPts val="180"/>
              </a:lnSpc>
              <a:tabLst>
                <a:tab pos="545465" algn="l"/>
              </a:tabLst>
            </a:pPr>
            <a:r>
              <a:rPr sz="250" b="1" dirty="0">
                <a:latin typeface="Arial"/>
                <a:cs typeface="Arial"/>
              </a:rPr>
              <a:t>2</a:t>
            </a:r>
            <a:r>
              <a:rPr sz="250" b="1" spc="-1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2</a:t>
            </a:r>
            <a:r>
              <a:rPr sz="375" spc="37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22</a:t>
            </a:r>
            <a:r>
              <a:rPr sz="250" spc="455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1</a:t>
            </a:r>
            <a:r>
              <a:rPr sz="250" spc="254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6</a:t>
            </a:r>
            <a:r>
              <a:rPr sz="250" dirty="0">
                <a:latin typeface="Arial"/>
                <a:cs typeface="Arial"/>
              </a:rPr>
              <a:t>	2</a:t>
            </a:r>
            <a:r>
              <a:rPr sz="250" spc="455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5</a:t>
            </a:r>
            <a:endParaRPr sz="2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627056" y="2362565"/>
            <a:ext cx="871219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375" spc="-67" baseline="22222" dirty="0">
                <a:latin typeface="Arial"/>
                <a:cs typeface="Arial"/>
              </a:rPr>
              <a:t>11</a:t>
            </a:r>
            <a:r>
              <a:rPr sz="375" spc="-67" baseline="11111" dirty="0">
                <a:latin typeface="Arial"/>
                <a:cs typeface="Arial"/>
              </a:rPr>
              <a:t>11</a:t>
            </a:r>
            <a:r>
              <a:rPr sz="375" spc="-67" baseline="33333" dirty="0">
                <a:latin typeface="Arial"/>
                <a:cs typeface="Arial"/>
              </a:rPr>
              <a:t>1</a:t>
            </a:r>
            <a:r>
              <a:rPr sz="375" spc="-67" baseline="22222" dirty="0">
                <a:latin typeface="Arial"/>
                <a:cs typeface="Arial"/>
              </a:rPr>
              <a:t>1</a:t>
            </a:r>
            <a:r>
              <a:rPr sz="375" spc="-67" baseline="11111" dirty="0">
                <a:latin typeface="Arial"/>
                <a:cs typeface="Arial"/>
              </a:rPr>
              <a:t>1</a:t>
            </a:r>
            <a:r>
              <a:rPr sz="375" spc="-67" baseline="33333" dirty="0">
                <a:latin typeface="Arial"/>
                <a:cs typeface="Arial"/>
              </a:rPr>
              <a:t>1</a:t>
            </a:r>
            <a:r>
              <a:rPr sz="375" baseline="33333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1</a:t>
            </a:r>
            <a:r>
              <a:rPr sz="375" spc="-37" baseline="22222" dirty="0">
                <a:latin typeface="Arial"/>
                <a:cs typeface="Arial"/>
              </a:rPr>
              <a:t>1</a:t>
            </a:r>
            <a:r>
              <a:rPr sz="375" baseline="22222" dirty="0">
                <a:latin typeface="Arial"/>
                <a:cs typeface="Arial"/>
              </a:rPr>
              <a:t>	</a:t>
            </a:r>
            <a:r>
              <a:rPr sz="375" b="1" baseline="22222" dirty="0">
                <a:latin typeface="Arial"/>
                <a:cs typeface="Arial"/>
              </a:rPr>
              <a:t>2</a:t>
            </a:r>
            <a:r>
              <a:rPr sz="375" b="1" spc="345" baseline="22222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7</a:t>
            </a:r>
            <a:r>
              <a:rPr sz="375" spc="-60" baseline="11111" dirty="0">
                <a:latin typeface="Arial"/>
                <a:cs typeface="Arial"/>
              </a:rPr>
              <a:t> </a:t>
            </a:r>
            <a:r>
              <a:rPr sz="375" spc="-60" baseline="22222" dirty="0">
                <a:latin typeface="Arial"/>
                <a:cs typeface="Arial"/>
              </a:rPr>
              <a:t>7</a:t>
            </a:r>
            <a:r>
              <a:rPr sz="375" spc="-60" baseline="33333" dirty="0">
                <a:latin typeface="Arial"/>
                <a:cs typeface="Arial"/>
              </a:rPr>
              <a:t>9</a:t>
            </a:r>
            <a:r>
              <a:rPr sz="375" spc="-60" baseline="55555" dirty="0">
                <a:latin typeface="Arial"/>
                <a:cs typeface="Arial"/>
              </a:rPr>
              <a:t>9</a:t>
            </a:r>
            <a:r>
              <a:rPr sz="375" spc="82" baseline="55555" dirty="0">
                <a:latin typeface="Arial"/>
                <a:cs typeface="Arial"/>
              </a:rPr>
              <a:t> </a:t>
            </a:r>
            <a:r>
              <a:rPr sz="375" spc="-52" baseline="44444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9</a:t>
            </a:r>
            <a:r>
              <a:rPr sz="375" spc="-52" baseline="11111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9</a:t>
            </a:r>
            <a:r>
              <a:rPr sz="375" spc="-52" baseline="11111" dirty="0">
                <a:latin typeface="Arial"/>
                <a:cs typeface="Arial"/>
              </a:rPr>
              <a:t>9</a:t>
            </a:r>
            <a:r>
              <a:rPr sz="375" spc="-52" baseline="33333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7</a:t>
            </a:r>
            <a:r>
              <a:rPr sz="375" spc="375" baseline="22222" dirty="0">
                <a:latin typeface="Arial"/>
                <a:cs typeface="Arial"/>
              </a:rPr>
              <a:t> </a:t>
            </a:r>
            <a:r>
              <a:rPr sz="375" baseline="44444" dirty="0">
                <a:latin typeface="Arial"/>
                <a:cs typeface="Arial"/>
              </a:rPr>
              <a:t>7</a:t>
            </a:r>
            <a:r>
              <a:rPr sz="375" spc="-44" baseline="44444" dirty="0">
                <a:latin typeface="Arial"/>
                <a:cs typeface="Arial"/>
              </a:rPr>
              <a:t> </a:t>
            </a:r>
            <a:r>
              <a:rPr sz="375" spc="-15" baseline="11111" dirty="0">
                <a:latin typeface="Arial"/>
                <a:cs typeface="Arial"/>
              </a:rPr>
              <a:t>7</a:t>
            </a:r>
            <a:r>
              <a:rPr sz="250" spc="-10" dirty="0">
                <a:latin typeface="Arial"/>
                <a:cs typeface="Arial"/>
              </a:rPr>
              <a:t>9</a:t>
            </a:r>
            <a:r>
              <a:rPr sz="250" spc="130" dirty="0">
                <a:latin typeface="Arial"/>
                <a:cs typeface="Arial"/>
              </a:rPr>
              <a:t> </a:t>
            </a:r>
            <a:r>
              <a:rPr sz="375" spc="-82" baseline="22222" dirty="0">
                <a:latin typeface="Arial"/>
                <a:cs typeface="Arial"/>
              </a:rPr>
              <a:t>4</a:t>
            </a:r>
            <a:r>
              <a:rPr sz="250" spc="-55" dirty="0">
                <a:latin typeface="Arial"/>
                <a:cs typeface="Arial"/>
              </a:rPr>
              <a:t>9</a:t>
            </a:r>
            <a:r>
              <a:rPr sz="375" spc="-82" baseline="22222" dirty="0">
                <a:latin typeface="Arial"/>
                <a:cs typeface="Arial"/>
              </a:rPr>
              <a:t>4</a:t>
            </a:r>
            <a:r>
              <a:rPr sz="375" spc="-82" baseline="11111" dirty="0">
                <a:latin typeface="Arial"/>
                <a:cs typeface="Arial"/>
              </a:rPr>
              <a:t>4</a:t>
            </a:r>
            <a:r>
              <a:rPr sz="375" spc="-82" baseline="22222" dirty="0">
                <a:latin typeface="Arial"/>
                <a:cs typeface="Arial"/>
              </a:rPr>
              <a:t>4</a:t>
            </a:r>
            <a:r>
              <a:rPr sz="375" spc="52" baseline="22222" dirty="0">
                <a:latin typeface="Arial"/>
                <a:cs typeface="Arial"/>
              </a:rPr>
              <a:t> </a:t>
            </a:r>
            <a:r>
              <a:rPr sz="375" spc="-15" baseline="33333" dirty="0">
                <a:latin typeface="Arial"/>
                <a:cs typeface="Arial"/>
              </a:rPr>
              <a:t>444</a:t>
            </a:r>
            <a:r>
              <a:rPr sz="375" spc="-15" baseline="11111" dirty="0">
                <a:latin typeface="Arial"/>
                <a:cs typeface="Arial"/>
              </a:rPr>
              <a:t>44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088732" y="2947916"/>
            <a:ext cx="359410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" spc="-10" dirty="0">
                <a:latin typeface="Arial"/>
                <a:cs typeface="Arial"/>
              </a:rPr>
              <a:t>0</a:t>
            </a:r>
            <a:r>
              <a:rPr sz="375" spc="-15" baseline="22222" dirty="0">
                <a:latin typeface="Arial"/>
                <a:cs typeface="Arial"/>
              </a:rPr>
              <a:t>6</a:t>
            </a:r>
            <a:r>
              <a:rPr sz="375" spc="-15" baseline="11111" dirty="0">
                <a:latin typeface="Arial"/>
                <a:cs typeface="Arial"/>
              </a:rPr>
              <a:t>0</a:t>
            </a:r>
            <a:r>
              <a:rPr sz="375" spc="322" baseline="11111" dirty="0">
                <a:latin typeface="Arial"/>
                <a:cs typeface="Arial"/>
              </a:rPr>
              <a:t>  </a:t>
            </a:r>
            <a:r>
              <a:rPr sz="375" baseline="33333" dirty="0">
                <a:latin typeface="Arial"/>
                <a:cs typeface="Arial"/>
              </a:rPr>
              <a:t>9</a:t>
            </a:r>
            <a:r>
              <a:rPr sz="375" spc="44" baseline="33333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0</a:t>
            </a:r>
            <a:r>
              <a:rPr sz="375" spc="-60" baseline="11111" dirty="0">
                <a:latin typeface="Arial"/>
                <a:cs typeface="Arial"/>
              </a:rPr>
              <a:t> 00</a:t>
            </a:r>
            <a:r>
              <a:rPr sz="375" spc="-52" baseline="11111" dirty="0">
                <a:latin typeface="Arial"/>
                <a:cs typeface="Arial"/>
              </a:rPr>
              <a:t> </a:t>
            </a:r>
            <a:r>
              <a:rPr sz="375" spc="-37" baseline="11111" dirty="0">
                <a:latin typeface="Arial"/>
                <a:cs typeface="Arial"/>
              </a:rPr>
              <a:t>00</a:t>
            </a:r>
            <a:r>
              <a:rPr sz="250" spc="-25" dirty="0">
                <a:latin typeface="Arial"/>
                <a:cs typeface="Arial"/>
              </a:rPr>
              <a:t>0</a:t>
            </a:r>
            <a:r>
              <a:rPr sz="250" spc="-30" dirty="0">
                <a:latin typeface="Arial"/>
                <a:cs typeface="Arial"/>
              </a:rPr>
              <a:t> </a:t>
            </a:r>
            <a:r>
              <a:rPr sz="375" spc="-37" baseline="22222" dirty="0">
                <a:latin typeface="Arial"/>
                <a:cs typeface="Arial"/>
              </a:rPr>
              <a:t>00</a:t>
            </a:r>
            <a:endParaRPr sz="375" baseline="22222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871546" y="2254148"/>
            <a:ext cx="38290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-11111" dirty="0">
                <a:latin typeface="Arial"/>
                <a:cs typeface="Arial"/>
              </a:rPr>
              <a:t>4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-37" baseline="11111" dirty="0">
                <a:latin typeface="Arial"/>
                <a:cs typeface="Arial"/>
              </a:rPr>
              <a:t> </a:t>
            </a:r>
            <a:r>
              <a:rPr sz="375" spc="-15" baseline="-11111" dirty="0">
                <a:latin typeface="Arial"/>
                <a:cs typeface="Arial"/>
              </a:rPr>
              <a:t>3</a:t>
            </a:r>
            <a:r>
              <a:rPr sz="375" spc="-15" baseline="11111" dirty="0">
                <a:latin typeface="Arial"/>
                <a:cs typeface="Arial"/>
              </a:rPr>
              <a:t>9</a:t>
            </a:r>
            <a:r>
              <a:rPr sz="250" spc="-10" dirty="0">
                <a:latin typeface="Arial"/>
                <a:cs typeface="Arial"/>
              </a:rPr>
              <a:t>9</a:t>
            </a:r>
            <a:r>
              <a:rPr sz="375" spc="-15" baseline="11111" dirty="0">
                <a:latin typeface="Arial"/>
                <a:cs typeface="Arial"/>
              </a:rPr>
              <a:t>9</a:t>
            </a:r>
            <a:r>
              <a:rPr sz="250" spc="-10" dirty="0">
                <a:latin typeface="Arial"/>
                <a:cs typeface="Arial"/>
              </a:rPr>
              <a:t>9</a:t>
            </a:r>
            <a:r>
              <a:rPr sz="250" spc="-15" dirty="0">
                <a:latin typeface="Arial"/>
                <a:cs typeface="Arial"/>
              </a:rPr>
              <a:t> </a:t>
            </a:r>
            <a:r>
              <a:rPr sz="250" spc="-40" dirty="0">
                <a:latin typeface="Arial"/>
                <a:cs typeface="Arial"/>
              </a:rPr>
              <a:t>9</a:t>
            </a:r>
            <a:r>
              <a:rPr sz="375" spc="-60" baseline="-11111" dirty="0">
                <a:latin typeface="Arial"/>
                <a:cs typeface="Arial"/>
              </a:rPr>
              <a:t>9</a:t>
            </a:r>
            <a:r>
              <a:rPr sz="375" spc="-37" baseline="-11111" dirty="0">
                <a:latin typeface="Arial"/>
                <a:cs typeface="Arial"/>
              </a:rPr>
              <a:t> </a:t>
            </a:r>
            <a:r>
              <a:rPr sz="375" baseline="-22222" dirty="0">
                <a:latin typeface="Arial"/>
                <a:cs typeface="Arial"/>
              </a:rPr>
              <a:t>9</a:t>
            </a:r>
            <a:r>
              <a:rPr sz="375" spc="-22" baseline="-22222" dirty="0">
                <a:latin typeface="Arial"/>
                <a:cs typeface="Arial"/>
              </a:rPr>
              <a:t> </a:t>
            </a:r>
            <a:r>
              <a:rPr sz="375" baseline="-11111" dirty="0">
                <a:latin typeface="Arial"/>
                <a:cs typeface="Arial"/>
              </a:rPr>
              <a:t>9</a:t>
            </a:r>
            <a:r>
              <a:rPr sz="375" spc="262" baseline="-11111" dirty="0">
                <a:latin typeface="Arial"/>
                <a:cs typeface="Arial"/>
              </a:rPr>
              <a:t> </a:t>
            </a:r>
            <a:r>
              <a:rPr sz="250" spc="-35" dirty="0">
                <a:latin typeface="Arial"/>
                <a:cs typeface="Arial"/>
              </a:rPr>
              <a:t>9</a:t>
            </a:r>
            <a:r>
              <a:rPr sz="375" spc="-52" baseline="-22222" dirty="0">
                <a:latin typeface="Arial"/>
                <a:cs typeface="Arial"/>
              </a:rPr>
              <a:t>9</a:t>
            </a:r>
            <a:r>
              <a:rPr sz="375" spc="112" baseline="-22222" dirty="0">
                <a:latin typeface="Arial"/>
                <a:cs typeface="Arial"/>
              </a:rPr>
              <a:t> </a:t>
            </a:r>
            <a:r>
              <a:rPr sz="375" b="1" spc="-37" baseline="11111" dirty="0">
                <a:latin typeface="Arial"/>
                <a:cs typeface="Arial"/>
              </a:rPr>
              <a:t>9</a:t>
            </a:r>
            <a:r>
              <a:rPr sz="250" spc="-25" dirty="0">
                <a:latin typeface="Arial"/>
                <a:cs typeface="Arial"/>
              </a:rPr>
              <a:t>9</a:t>
            </a:r>
            <a:endParaRPr sz="25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172758" y="2476675"/>
            <a:ext cx="35369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55555" dirty="0">
                <a:latin typeface="Arial"/>
                <a:cs typeface="Arial"/>
              </a:rPr>
              <a:t>4</a:t>
            </a:r>
            <a:r>
              <a:rPr sz="375" spc="345" baseline="55555" dirty="0">
                <a:latin typeface="Arial"/>
                <a:cs typeface="Arial"/>
              </a:rPr>
              <a:t>  </a:t>
            </a:r>
            <a:r>
              <a:rPr sz="375" baseline="44444" dirty="0">
                <a:latin typeface="Arial"/>
                <a:cs typeface="Arial"/>
              </a:rPr>
              <a:t>8</a:t>
            </a:r>
            <a:r>
              <a:rPr sz="375" spc="75" baseline="44444" dirty="0">
                <a:latin typeface="Arial"/>
                <a:cs typeface="Arial"/>
              </a:rPr>
              <a:t> </a:t>
            </a:r>
            <a:r>
              <a:rPr sz="375" b="1" baseline="22222" dirty="0">
                <a:latin typeface="Arial"/>
                <a:cs typeface="Arial"/>
              </a:rPr>
              <a:t>9</a:t>
            </a:r>
            <a:r>
              <a:rPr sz="375" b="1" spc="75" baseline="22222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49</a:t>
            </a:r>
            <a:r>
              <a:rPr sz="250" spc="-50" dirty="0">
                <a:latin typeface="Arial"/>
                <a:cs typeface="Arial"/>
              </a:rPr>
              <a:t>4</a:t>
            </a:r>
            <a:r>
              <a:rPr sz="250" spc="-45" dirty="0">
                <a:latin typeface="Arial"/>
                <a:cs typeface="Arial"/>
              </a:rPr>
              <a:t> </a:t>
            </a:r>
            <a:r>
              <a:rPr sz="375" spc="-52" baseline="22222" dirty="0">
                <a:latin typeface="Arial"/>
                <a:cs typeface="Arial"/>
              </a:rPr>
              <a:t>4</a:t>
            </a:r>
            <a:r>
              <a:rPr sz="250" spc="-35" dirty="0">
                <a:latin typeface="Arial"/>
                <a:cs typeface="Arial"/>
              </a:rPr>
              <a:t>44</a:t>
            </a:r>
            <a:r>
              <a:rPr sz="375" spc="-52" baseline="11111" dirty="0">
                <a:latin typeface="Arial"/>
                <a:cs typeface="Arial"/>
              </a:rPr>
              <a:t>4</a:t>
            </a:r>
            <a:r>
              <a:rPr sz="375" spc="-52" baseline="22222" dirty="0">
                <a:latin typeface="Arial"/>
                <a:cs typeface="Arial"/>
              </a:rPr>
              <a:t>4</a:t>
            </a:r>
            <a:r>
              <a:rPr sz="375" spc="-52" baseline="33333" dirty="0">
                <a:latin typeface="Arial"/>
                <a:cs typeface="Arial"/>
              </a:rPr>
              <a:t>44</a:t>
            </a:r>
            <a:r>
              <a:rPr sz="375" spc="-52" baseline="11111" dirty="0">
                <a:latin typeface="Arial"/>
                <a:cs typeface="Arial"/>
              </a:rPr>
              <a:t>4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682922" y="2450290"/>
            <a:ext cx="836294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8</a:t>
            </a:r>
            <a:r>
              <a:rPr sz="375" spc="7" baseline="22222" dirty="0">
                <a:latin typeface="Arial"/>
                <a:cs typeface="Arial"/>
              </a:rPr>
              <a:t> </a:t>
            </a:r>
            <a:r>
              <a:rPr sz="375" baseline="33333" dirty="0">
                <a:latin typeface="Arial"/>
                <a:cs typeface="Arial"/>
              </a:rPr>
              <a:t>6</a:t>
            </a:r>
            <a:r>
              <a:rPr sz="375" baseline="22222" dirty="0">
                <a:latin typeface="Arial"/>
                <a:cs typeface="Arial"/>
              </a:rPr>
              <a:t>6</a:t>
            </a:r>
            <a:r>
              <a:rPr sz="375" spc="525" baseline="22222" dirty="0">
                <a:latin typeface="Arial"/>
                <a:cs typeface="Arial"/>
              </a:rPr>
              <a:t> </a:t>
            </a:r>
            <a:r>
              <a:rPr sz="375" spc="-15" baseline="11111" dirty="0">
                <a:latin typeface="Arial"/>
                <a:cs typeface="Arial"/>
              </a:rPr>
              <a:t>1</a:t>
            </a:r>
            <a:r>
              <a:rPr sz="375" spc="-15" baseline="33333" dirty="0">
                <a:latin typeface="Arial"/>
                <a:cs typeface="Arial"/>
              </a:rPr>
              <a:t>1</a:t>
            </a:r>
            <a:r>
              <a:rPr sz="375" spc="-15" baseline="22222" dirty="0">
                <a:latin typeface="Arial"/>
                <a:cs typeface="Arial"/>
              </a:rPr>
              <a:t>1</a:t>
            </a:r>
            <a:r>
              <a:rPr sz="375" spc="-15" baseline="33333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11</a:t>
            </a:r>
            <a:r>
              <a:rPr sz="375" spc="-15" baseline="22222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7</a:t>
            </a:r>
            <a:r>
              <a:rPr sz="250" spc="250" dirty="0">
                <a:latin typeface="Arial"/>
                <a:cs typeface="Arial"/>
              </a:rPr>
              <a:t>  </a:t>
            </a:r>
            <a:r>
              <a:rPr sz="375" baseline="22222" dirty="0">
                <a:latin typeface="Arial"/>
                <a:cs typeface="Arial"/>
              </a:rPr>
              <a:t>2</a:t>
            </a:r>
            <a:r>
              <a:rPr sz="250" dirty="0">
                <a:latin typeface="Arial"/>
                <a:cs typeface="Arial"/>
              </a:rPr>
              <a:t>3</a:t>
            </a:r>
            <a:r>
              <a:rPr sz="375" baseline="22222" dirty="0">
                <a:latin typeface="Arial"/>
                <a:cs typeface="Arial"/>
              </a:rPr>
              <a:t>3</a:t>
            </a:r>
            <a:r>
              <a:rPr sz="375" baseline="33333" dirty="0">
                <a:latin typeface="Arial"/>
                <a:cs typeface="Arial"/>
              </a:rPr>
              <a:t>7</a:t>
            </a:r>
            <a:r>
              <a:rPr sz="375" spc="525" baseline="33333" dirty="0">
                <a:latin typeface="Arial"/>
                <a:cs typeface="Arial"/>
              </a:rPr>
              <a:t>  </a:t>
            </a:r>
            <a:r>
              <a:rPr sz="375" spc="-52" baseline="22222" dirty="0">
                <a:latin typeface="Arial"/>
                <a:cs typeface="Arial"/>
              </a:rPr>
              <a:t>4</a:t>
            </a:r>
            <a:r>
              <a:rPr sz="375" spc="-52" baseline="44444" dirty="0">
                <a:latin typeface="Arial"/>
                <a:cs typeface="Arial"/>
              </a:rPr>
              <a:t>9</a:t>
            </a:r>
            <a:r>
              <a:rPr sz="375" spc="172" baseline="44444" dirty="0">
                <a:latin typeface="Arial"/>
                <a:cs typeface="Arial"/>
              </a:rPr>
              <a:t> </a:t>
            </a:r>
            <a:r>
              <a:rPr sz="375" spc="-89" baseline="33333" dirty="0">
                <a:latin typeface="Arial"/>
                <a:cs typeface="Arial"/>
              </a:rPr>
              <a:t>9</a:t>
            </a:r>
            <a:r>
              <a:rPr sz="375" spc="-89" baseline="11111" dirty="0">
                <a:latin typeface="Arial"/>
                <a:cs typeface="Arial"/>
              </a:rPr>
              <a:t>3</a:t>
            </a:r>
            <a:r>
              <a:rPr sz="375" spc="-15" baseline="11111" dirty="0">
                <a:latin typeface="Arial"/>
                <a:cs typeface="Arial"/>
              </a:rPr>
              <a:t> </a:t>
            </a:r>
            <a:r>
              <a:rPr sz="375" spc="-97" baseline="33333" dirty="0">
                <a:latin typeface="Arial"/>
                <a:cs typeface="Arial"/>
              </a:rPr>
              <a:t>9</a:t>
            </a:r>
            <a:r>
              <a:rPr sz="375" spc="-97" baseline="22222" dirty="0">
                <a:latin typeface="Arial"/>
                <a:cs typeface="Arial"/>
              </a:rPr>
              <a:t>9</a:t>
            </a:r>
            <a:r>
              <a:rPr sz="375" spc="-97" baseline="33333" dirty="0">
                <a:latin typeface="Arial"/>
                <a:cs typeface="Arial"/>
              </a:rPr>
              <a:t>9</a:t>
            </a:r>
            <a:r>
              <a:rPr sz="375" spc="-37" baseline="33333" dirty="0">
                <a:latin typeface="Arial"/>
                <a:cs typeface="Arial"/>
              </a:rPr>
              <a:t> 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-52" baseline="22222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9</a:t>
            </a:r>
            <a:r>
              <a:rPr sz="375" spc="-75" baseline="11111" dirty="0">
                <a:latin typeface="Arial"/>
                <a:cs typeface="Arial"/>
              </a:rPr>
              <a:t>9</a:t>
            </a:r>
            <a:r>
              <a:rPr sz="375" baseline="11111" dirty="0">
                <a:latin typeface="Arial"/>
                <a:cs typeface="Arial"/>
              </a:rPr>
              <a:t> </a:t>
            </a:r>
            <a:r>
              <a:rPr sz="375" spc="-44" baseline="11111" dirty="0">
                <a:latin typeface="Arial"/>
                <a:cs typeface="Arial"/>
              </a:rPr>
              <a:t>4</a:t>
            </a:r>
            <a:r>
              <a:rPr sz="250" spc="-30" dirty="0">
                <a:latin typeface="Arial"/>
                <a:cs typeface="Arial"/>
              </a:rPr>
              <a:t>9</a:t>
            </a:r>
            <a:r>
              <a:rPr sz="375" spc="-44" baseline="22222" dirty="0">
                <a:latin typeface="Arial"/>
                <a:cs typeface="Arial"/>
              </a:rPr>
              <a:t>4</a:t>
            </a:r>
            <a:r>
              <a:rPr sz="375" spc="217" baseline="22222" dirty="0">
                <a:latin typeface="Arial"/>
                <a:cs typeface="Arial"/>
              </a:rPr>
              <a:t> </a:t>
            </a:r>
            <a:r>
              <a:rPr sz="250" spc="-25" dirty="0">
                <a:latin typeface="Arial"/>
                <a:cs typeface="Arial"/>
              </a:rPr>
              <a:t>4</a:t>
            </a:r>
            <a:r>
              <a:rPr sz="375" spc="-37" baseline="11111" dirty="0">
                <a:latin typeface="Arial"/>
                <a:cs typeface="Arial"/>
              </a:rPr>
              <a:t>4</a:t>
            </a:r>
            <a:endParaRPr sz="375" baseline="11111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483794" y="2635078"/>
            <a:ext cx="76644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" baseline="22222" dirty="0">
                <a:latin typeface="Arial"/>
                <a:cs typeface="Arial"/>
              </a:rPr>
              <a:t>8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250" spc="5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-7" baseline="11111" dirty="0">
                <a:latin typeface="Arial"/>
                <a:cs typeface="Arial"/>
              </a:rPr>
              <a:t> </a:t>
            </a:r>
            <a:r>
              <a:rPr sz="375" spc="-97" baseline="22222" dirty="0">
                <a:latin typeface="Arial"/>
                <a:cs typeface="Arial"/>
              </a:rPr>
              <a:t>8</a:t>
            </a:r>
            <a:r>
              <a:rPr sz="375" spc="-97" baseline="11111" dirty="0">
                <a:latin typeface="Arial"/>
                <a:cs typeface="Arial"/>
              </a:rPr>
              <a:t>8</a:t>
            </a:r>
            <a:r>
              <a:rPr sz="250" spc="-65" dirty="0">
                <a:latin typeface="Arial"/>
                <a:cs typeface="Arial"/>
              </a:rPr>
              <a:t>8</a:t>
            </a:r>
            <a:r>
              <a:rPr sz="250" spc="-15" dirty="0">
                <a:latin typeface="Arial"/>
                <a:cs typeface="Arial"/>
              </a:rPr>
              <a:t> </a:t>
            </a:r>
            <a:r>
              <a:rPr sz="375" spc="-15" baseline="11111" dirty="0">
                <a:latin typeface="Arial"/>
                <a:cs typeface="Arial"/>
              </a:rPr>
              <a:t>8</a:t>
            </a:r>
            <a:r>
              <a:rPr sz="375" spc="-15" baseline="22222" dirty="0">
                <a:latin typeface="Arial"/>
                <a:cs typeface="Arial"/>
              </a:rPr>
              <a:t>8</a:t>
            </a:r>
            <a:r>
              <a:rPr sz="375" spc="-30" baseline="22222" dirty="0">
                <a:latin typeface="Arial"/>
                <a:cs typeface="Arial"/>
              </a:rPr>
              <a:t> </a:t>
            </a:r>
            <a:r>
              <a:rPr sz="375" b="1" baseline="11111" dirty="0">
                <a:latin typeface="Arial"/>
                <a:cs typeface="Arial"/>
              </a:rPr>
              <a:t>8</a:t>
            </a:r>
            <a:r>
              <a:rPr sz="375" b="1" spc="300" baseline="11111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250" spc="300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375" baseline="11111" dirty="0">
                <a:latin typeface="Arial"/>
                <a:cs typeface="Arial"/>
              </a:rPr>
              <a:t>8</a:t>
            </a:r>
            <a:r>
              <a:rPr sz="375" spc="487" baseline="11111" dirty="0">
                <a:latin typeface="Arial"/>
                <a:cs typeface="Arial"/>
              </a:rPr>
              <a:t> </a:t>
            </a:r>
            <a:r>
              <a:rPr sz="375" spc="-52" baseline="22222" dirty="0">
                <a:latin typeface="Arial"/>
                <a:cs typeface="Arial"/>
              </a:rPr>
              <a:t>58</a:t>
            </a:r>
            <a:r>
              <a:rPr sz="250" spc="-35" dirty="0">
                <a:latin typeface="Arial"/>
                <a:cs typeface="Arial"/>
              </a:rPr>
              <a:t>8 </a:t>
            </a:r>
            <a:r>
              <a:rPr sz="250" dirty="0">
                <a:latin typeface="Arial"/>
                <a:cs typeface="Arial"/>
              </a:rPr>
              <a:t>8</a:t>
            </a:r>
            <a:r>
              <a:rPr sz="250" spc="-30" dirty="0">
                <a:latin typeface="Arial"/>
                <a:cs typeface="Arial"/>
              </a:rPr>
              <a:t> </a:t>
            </a:r>
            <a:r>
              <a:rPr sz="375" baseline="11111" dirty="0">
                <a:latin typeface="Arial"/>
                <a:cs typeface="Arial"/>
              </a:rPr>
              <a:t>9</a:t>
            </a:r>
            <a:r>
              <a:rPr sz="375" baseline="22222" dirty="0">
                <a:latin typeface="Arial"/>
                <a:cs typeface="Arial"/>
              </a:rPr>
              <a:t>9</a:t>
            </a:r>
            <a:r>
              <a:rPr sz="375" spc="562" baseline="22222" dirty="0">
                <a:latin typeface="Arial"/>
                <a:cs typeface="Arial"/>
              </a:rPr>
              <a:t>  </a:t>
            </a:r>
            <a:r>
              <a:rPr sz="375" b="1" baseline="11111" dirty="0">
                <a:latin typeface="Arial"/>
                <a:cs typeface="Arial"/>
              </a:rPr>
              <a:t>5</a:t>
            </a:r>
            <a:r>
              <a:rPr sz="375" b="1" spc="540" baseline="11111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55</a:t>
            </a:r>
            <a:r>
              <a:rPr sz="375" spc="-15" baseline="22222" dirty="0">
                <a:latin typeface="Arial"/>
                <a:cs typeface="Arial"/>
              </a:rPr>
              <a:t>5</a:t>
            </a:r>
            <a:r>
              <a:rPr sz="375" spc="-15" baseline="33333" dirty="0">
                <a:latin typeface="Arial"/>
                <a:cs typeface="Arial"/>
              </a:rPr>
              <a:t>55</a:t>
            </a:r>
            <a:endParaRPr sz="375" baseline="33333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605880" y="2378600"/>
            <a:ext cx="704215" cy="6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375" baseline="22222" dirty="0">
                <a:latin typeface="Arial"/>
                <a:cs typeface="Arial"/>
              </a:rPr>
              <a:t>2</a:t>
            </a:r>
            <a:r>
              <a:rPr sz="375" spc="284" baseline="22222" dirty="0">
                <a:latin typeface="Arial"/>
                <a:cs typeface="Arial"/>
              </a:rPr>
              <a:t> </a:t>
            </a:r>
            <a:r>
              <a:rPr sz="250" spc="-40" dirty="0">
                <a:latin typeface="Arial"/>
                <a:cs typeface="Arial"/>
              </a:rPr>
              <a:t>11</a:t>
            </a:r>
            <a:r>
              <a:rPr sz="375" spc="-60" baseline="33333" dirty="0">
                <a:latin typeface="Arial"/>
                <a:cs typeface="Arial"/>
              </a:rPr>
              <a:t>1</a:t>
            </a:r>
            <a:r>
              <a:rPr sz="375" spc="-60" baseline="11111" dirty="0">
                <a:latin typeface="Arial"/>
                <a:cs typeface="Arial"/>
              </a:rPr>
              <a:t>1</a:t>
            </a:r>
            <a:r>
              <a:rPr sz="375" spc="44" baseline="11111" dirty="0">
                <a:latin typeface="Arial"/>
                <a:cs typeface="Arial"/>
              </a:rPr>
              <a:t> </a:t>
            </a:r>
            <a:r>
              <a:rPr sz="375" spc="-15" baseline="33333" dirty="0">
                <a:latin typeface="Arial"/>
                <a:cs typeface="Arial"/>
              </a:rPr>
              <a:t>1</a:t>
            </a:r>
            <a:r>
              <a:rPr sz="375" spc="-15" baseline="11111" dirty="0">
                <a:latin typeface="Arial"/>
                <a:cs typeface="Arial"/>
              </a:rPr>
              <a:t>1</a:t>
            </a:r>
            <a:r>
              <a:rPr sz="250" spc="-10" dirty="0">
                <a:latin typeface="Arial"/>
                <a:cs typeface="Arial"/>
              </a:rPr>
              <a:t>1</a:t>
            </a:r>
            <a:r>
              <a:rPr sz="375" spc="-15" baseline="33333" dirty="0">
                <a:latin typeface="Arial"/>
                <a:cs typeface="Arial"/>
              </a:rPr>
              <a:t>1</a:t>
            </a:r>
            <a:r>
              <a:rPr sz="375" spc="-15" baseline="22222" dirty="0">
                <a:latin typeface="Arial"/>
                <a:cs typeface="Arial"/>
              </a:rPr>
              <a:t>1</a:t>
            </a:r>
            <a:r>
              <a:rPr sz="375" baseline="22222" dirty="0">
                <a:latin typeface="Arial"/>
                <a:cs typeface="Arial"/>
              </a:rPr>
              <a:t>	</a:t>
            </a:r>
            <a:r>
              <a:rPr sz="375" spc="-37" baseline="11111" dirty="0">
                <a:latin typeface="Arial"/>
                <a:cs typeface="Arial"/>
              </a:rPr>
              <a:t>5</a:t>
            </a:r>
            <a:r>
              <a:rPr sz="375" spc="-37" baseline="22222" dirty="0">
                <a:latin typeface="Arial"/>
                <a:cs typeface="Arial"/>
              </a:rPr>
              <a:t>9</a:t>
            </a:r>
            <a:r>
              <a:rPr sz="375" spc="-37" baseline="33333" dirty="0">
                <a:latin typeface="Arial"/>
                <a:cs typeface="Arial"/>
              </a:rPr>
              <a:t>9</a:t>
            </a:r>
            <a:r>
              <a:rPr sz="375" spc="120" baseline="33333" dirty="0">
                <a:latin typeface="Arial"/>
                <a:cs typeface="Arial"/>
              </a:rPr>
              <a:t> </a:t>
            </a:r>
            <a:r>
              <a:rPr sz="375" spc="-75" baseline="22222" dirty="0">
                <a:latin typeface="Arial"/>
                <a:cs typeface="Arial"/>
              </a:rPr>
              <a:t>99</a:t>
            </a:r>
            <a:r>
              <a:rPr sz="375" spc="-75" baseline="11111" dirty="0">
                <a:latin typeface="Arial"/>
                <a:cs typeface="Arial"/>
              </a:rPr>
              <a:t>9 </a:t>
            </a:r>
            <a:r>
              <a:rPr sz="375" baseline="22222" dirty="0">
                <a:latin typeface="Arial"/>
                <a:cs typeface="Arial"/>
              </a:rPr>
              <a:t>4</a:t>
            </a:r>
            <a:r>
              <a:rPr sz="375" spc="-52" baseline="22222" dirty="0">
                <a:latin typeface="Arial"/>
                <a:cs typeface="Arial"/>
              </a:rPr>
              <a:t> </a:t>
            </a:r>
            <a:r>
              <a:rPr sz="250" dirty="0">
                <a:latin typeface="Arial"/>
                <a:cs typeface="Arial"/>
              </a:rPr>
              <a:t>4</a:t>
            </a:r>
            <a:r>
              <a:rPr sz="375" baseline="11111" dirty="0">
                <a:latin typeface="Arial"/>
                <a:cs typeface="Arial"/>
              </a:rPr>
              <a:t>4</a:t>
            </a:r>
            <a:r>
              <a:rPr sz="375" spc="142" baseline="11111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9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4" name="object 10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07" name="object 107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19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Machine</a:t>
            </a:r>
            <a:r>
              <a:rPr spc="35" dirty="0"/>
              <a:t> </a:t>
            </a:r>
            <a:r>
              <a:rPr dirty="0"/>
              <a:t>Learning:</a:t>
            </a:r>
            <a:r>
              <a:rPr spc="145" dirty="0"/>
              <a:t> </a:t>
            </a:r>
            <a:r>
              <a:rPr spc="-10"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709015"/>
            <a:ext cx="65265" cy="65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865" y="898829"/>
            <a:ext cx="52590" cy="525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865" y="1278407"/>
            <a:ext cx="52590" cy="525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600480"/>
            <a:ext cx="4065270" cy="9232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10" dirty="0">
                <a:latin typeface="Calibri"/>
                <a:cs typeface="Calibri"/>
              </a:rPr>
              <a:t>Machine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Learning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≡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Calibri"/>
                <a:cs typeface="Calibri"/>
              </a:rPr>
              <a:t>data-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programming</a:t>
            </a:r>
            <a:endParaRPr sz="1100">
              <a:latin typeface="Calibri"/>
              <a:cs typeface="Calibri"/>
            </a:endParaRPr>
          </a:p>
          <a:p>
            <a:pPr marL="289560" marR="31877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Calibri"/>
                <a:cs typeface="Calibri"/>
              </a:rPr>
              <a:t>ability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computers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learn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how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perform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tasks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(classification, detection,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translation.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85" dirty="0">
                <a:latin typeface="Calibri"/>
                <a:cs typeface="Calibri"/>
              </a:rPr>
              <a:t>)</a:t>
            </a:r>
            <a:r>
              <a:rPr sz="1000" spc="229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without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being</a:t>
            </a:r>
            <a:r>
              <a:rPr sz="1000" spc="1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explicitly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programmed</a:t>
            </a:r>
            <a:endParaRPr sz="1000">
              <a:latin typeface="Calibri"/>
              <a:cs typeface="Calibri"/>
            </a:endParaRPr>
          </a:p>
          <a:p>
            <a:pPr marL="289560" marR="5080">
              <a:lnSpc>
                <a:spcPct val="100000"/>
              </a:lnSpc>
              <a:spcBef>
                <a:spcPts val="590"/>
              </a:spcBef>
            </a:pPr>
            <a:r>
              <a:rPr sz="1000" dirty="0">
                <a:latin typeface="Calibri"/>
                <a:cs typeface="Calibri"/>
              </a:rPr>
              <a:t>study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algorithms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that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FF00"/>
                </a:solidFill>
                <a:latin typeface="Calibri"/>
                <a:cs typeface="Calibri"/>
              </a:rPr>
              <a:t>improve</a:t>
            </a:r>
            <a:r>
              <a:rPr sz="1000" spc="7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FF00"/>
                </a:solidFill>
                <a:latin typeface="Calibri"/>
                <a:cs typeface="Calibri"/>
              </a:rPr>
              <a:t>their</a:t>
            </a:r>
            <a:r>
              <a:rPr sz="1000" spc="7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FF00"/>
                </a:solidFill>
                <a:latin typeface="Calibri"/>
                <a:cs typeface="Calibri"/>
              </a:rPr>
              <a:t>performance</a:t>
            </a:r>
            <a:r>
              <a:rPr sz="1000" spc="7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at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</a:rPr>
              <a:t>some</a:t>
            </a:r>
            <a:r>
              <a:rPr sz="1000" spc="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</a:rPr>
              <a:t>task</a:t>
            </a:r>
            <a:r>
              <a:rPr sz="1000" spc="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based </a:t>
            </a:r>
            <a:r>
              <a:rPr sz="1000" dirty="0">
                <a:latin typeface="Calibri"/>
                <a:cs typeface="Calibri"/>
              </a:rPr>
              <a:t>on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Calibri"/>
                <a:cs typeface="Calibri"/>
              </a:rPr>
              <a:t>experience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633" y="1961045"/>
            <a:ext cx="2194560" cy="12344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8426" y="2339505"/>
            <a:ext cx="1289621" cy="46297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Supervised</a:t>
            </a:r>
            <a:r>
              <a:rPr spc="60" dirty="0"/>
              <a:t> </a:t>
            </a:r>
            <a:r>
              <a:rPr spc="-20" dirty="0"/>
              <a:t>learning</a:t>
            </a:r>
            <a:r>
              <a:rPr spc="65" dirty="0"/>
              <a:t> </a:t>
            </a:r>
            <a:r>
              <a:rPr dirty="0"/>
              <a:t>:</a:t>
            </a:r>
            <a:r>
              <a:rPr spc="180" dirty="0"/>
              <a:t> </a:t>
            </a:r>
            <a:r>
              <a:rPr spc="-10" dirty="0"/>
              <a:t>concept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795197"/>
            <a:ext cx="65265" cy="652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711744"/>
            <a:ext cx="370395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Let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X</a:t>
            </a:r>
            <a:r>
              <a:rPr sz="1100" spc="1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sets.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Assume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p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joint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probability distribution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X</a:t>
            </a:r>
            <a:r>
              <a:rPr sz="1100" spc="40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×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spc="45" dirty="0">
                <a:latin typeface="Lucida Sans Unicode"/>
                <a:cs typeface="Lucida Sans Unicode"/>
              </a:rPr>
              <a:t>Y</a:t>
            </a:r>
            <a:r>
              <a:rPr sz="1100" spc="45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0285" y="1291250"/>
            <a:ext cx="1204338" cy="8577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089" y="2427706"/>
            <a:ext cx="65265" cy="652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932" y="2344266"/>
            <a:ext cx="4037965" cy="7823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solidFill>
                  <a:srgbClr val="FF0000"/>
                </a:solidFill>
                <a:latin typeface="Calibri"/>
                <a:cs typeface="Calibri"/>
              </a:rPr>
              <a:t>Goal</a:t>
            </a:r>
            <a:r>
              <a:rPr sz="11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find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spc="-90" dirty="0">
                <a:latin typeface="Tahoma"/>
                <a:cs typeface="Tahoma"/>
              </a:rPr>
              <a:t>: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X</a:t>
            </a:r>
            <a:r>
              <a:rPr sz="1100" spc="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6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correctly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estimates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output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20" dirty="0">
                <a:latin typeface="Arial"/>
                <a:cs typeface="Arial"/>
              </a:rPr>
              <a:t> </a:t>
            </a:r>
            <a:r>
              <a:rPr sz="1100" spc="-20" dirty="0">
                <a:latin typeface="Calibri"/>
                <a:cs typeface="Calibri"/>
              </a:rPr>
              <a:t>corresponding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 marR="33655">
              <a:lnSpc>
                <a:spcPct val="102600"/>
              </a:lnSpc>
              <a:spcBef>
                <a:spcPts val="585"/>
              </a:spcBef>
            </a:pP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285" dirty="0">
                <a:latin typeface="Arial"/>
                <a:cs typeface="Arial"/>
              </a:rPr>
              <a:t> </a:t>
            </a:r>
            <a:r>
              <a:rPr sz="1100" spc="-10" dirty="0">
                <a:latin typeface="Calibri"/>
                <a:cs typeface="Calibri"/>
              </a:rPr>
              <a:t>belongs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H</a:t>
            </a:r>
            <a:r>
              <a:rPr sz="1100" spc="2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1926F2"/>
                </a:solidFill>
                <a:latin typeface="Calibri"/>
                <a:cs typeface="Calibri"/>
              </a:rPr>
              <a:t>hypothesis</a:t>
            </a:r>
            <a:r>
              <a:rPr sz="1100" b="1" spc="155" dirty="0">
                <a:solidFill>
                  <a:srgbClr val="1926F2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1926F2"/>
                </a:solidFill>
                <a:latin typeface="Calibri"/>
                <a:cs typeface="Calibri"/>
              </a:rPr>
              <a:t>class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H</a:t>
            </a:r>
            <a:r>
              <a:rPr sz="1100" spc="2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polynomial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089" y="2845816"/>
            <a:ext cx="65265" cy="65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20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FEEDF596-E98E-E647-8540-007B0380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44574"/>
            <a:ext cx="4067450" cy="15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Supervised</a:t>
            </a:r>
            <a:r>
              <a:rPr spc="-5" dirty="0"/>
              <a:t> </a:t>
            </a:r>
            <a:r>
              <a:rPr spc="-10" dirty="0"/>
              <a:t>learning:</a:t>
            </a:r>
            <a:r>
              <a:rPr spc="95" dirty="0"/>
              <a:t> </a:t>
            </a:r>
            <a:r>
              <a:rPr spc="-10" dirty="0"/>
              <a:t>principle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684898"/>
            <a:ext cx="65265" cy="65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865" y="874712"/>
            <a:ext cx="52590" cy="525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576363"/>
            <a:ext cx="3598545" cy="3917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b="1" spc="55" dirty="0">
                <a:solidFill>
                  <a:srgbClr val="FF0000"/>
                </a:solidFill>
                <a:latin typeface="Calibri"/>
                <a:cs typeface="Calibri"/>
              </a:rPr>
              <a:t>Loss</a:t>
            </a:r>
            <a:r>
              <a:rPr sz="1100" b="1" spc="2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1100" b="1" spc="1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1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1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100" i="1" spc="-1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100"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))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Calibri"/>
                <a:cs typeface="Calibri"/>
              </a:rPr>
              <a:t>evaluates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how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”close”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is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prediction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7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9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true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label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i="1" spc="-50" dirty="0">
                <a:latin typeface="Arial"/>
                <a:cs typeface="Arial"/>
              </a:rPr>
              <a:t>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865" y="1102461"/>
            <a:ext cx="52590" cy="525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0034" y="1018354"/>
            <a:ext cx="17062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it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penalizes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errors:</a:t>
            </a:r>
            <a:r>
              <a:rPr sz="1000" spc="190" dirty="0">
                <a:latin typeface="Calibri"/>
                <a:cs typeface="Calibri"/>
              </a:rPr>
              <a:t> </a:t>
            </a:r>
            <a:r>
              <a:rPr sz="1000" i="1" spc="-20" dirty="0">
                <a:latin typeface="Arial"/>
                <a:cs typeface="Arial"/>
              </a:rPr>
              <a:t>L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y</a:t>
            </a:r>
            <a:r>
              <a:rPr sz="1000" i="1" spc="-20" dirty="0">
                <a:latin typeface="Verdana"/>
                <a:cs typeface="Verdana"/>
              </a:rPr>
              <a:t>,</a:t>
            </a:r>
            <a:r>
              <a:rPr sz="1000" i="1" spc="-185" dirty="0">
                <a:latin typeface="Verdana"/>
                <a:cs typeface="Verdan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7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9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))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5486" y="839957"/>
            <a:ext cx="1206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0" dirty="0">
                <a:latin typeface="Lucida Calligraphy"/>
                <a:cs typeface="Lucida Calligraphy"/>
              </a:rPr>
              <a:t>�</a:t>
            </a:r>
            <a:endParaRPr sz="1000">
              <a:latin typeface="Lucida Calligraphy"/>
              <a:cs typeface="Lucida Calligraphy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3639" y="941176"/>
            <a:ext cx="10198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  <a:tabLst>
                <a:tab pos="335915" algn="l"/>
              </a:tabLst>
            </a:pPr>
            <a:r>
              <a:rPr sz="1000" spc="-50" dirty="0">
                <a:latin typeface="Calibri"/>
                <a:cs typeface="Calibri"/>
              </a:rPr>
              <a:t>0</a:t>
            </a:r>
            <a:r>
              <a:rPr sz="1000" dirty="0">
                <a:latin typeface="Calibri"/>
                <a:cs typeface="Calibri"/>
              </a:rPr>
              <a:t>	if</a:t>
            </a:r>
            <a:r>
              <a:rPr sz="1000" spc="280" dirty="0">
                <a:latin typeface="Calibri"/>
                <a:cs typeface="Calibri"/>
              </a:rPr>
              <a:t>  </a:t>
            </a:r>
            <a:r>
              <a:rPr sz="1000" i="1" dirty="0">
                <a:latin typeface="Arial"/>
                <a:cs typeface="Arial"/>
              </a:rPr>
              <a:t>y</a:t>
            </a:r>
            <a:r>
              <a:rPr sz="1000" i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90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latin typeface="Lucida Sans Unicode"/>
                <a:cs typeface="Lucida Sans Unicode"/>
              </a:rPr>
              <a:t>≥</a:t>
            </a:r>
            <a:r>
              <a:rPr sz="1000" spc="-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265" dirty="0">
                <a:latin typeface="Calibri"/>
                <a:cs typeface="Calibri"/>
              </a:rPr>
              <a:t>  </a:t>
            </a:r>
            <a:r>
              <a:rPr sz="1000" dirty="0">
                <a:latin typeface="Calibri"/>
                <a:cs typeface="Calibri"/>
              </a:rPr>
              <a:t>if</a:t>
            </a:r>
            <a:r>
              <a:rPr sz="1000" spc="265" dirty="0">
                <a:latin typeface="Calibri"/>
                <a:cs typeface="Calibri"/>
              </a:rPr>
              <a:t>  </a:t>
            </a:r>
            <a:r>
              <a:rPr sz="1000" i="1" dirty="0">
                <a:latin typeface="Arial"/>
                <a:cs typeface="Arial"/>
              </a:rPr>
              <a:t>y</a:t>
            </a:r>
            <a:r>
              <a:rPr sz="1000" i="1" spc="105" dirty="0">
                <a:latin typeface="Arial"/>
                <a:cs typeface="Arial"/>
              </a:rPr>
              <a:t> </a:t>
            </a:r>
            <a:r>
              <a:rPr sz="1000" spc="-515" dirty="0">
                <a:latin typeface="Lucida Sans Unicode"/>
                <a:cs typeface="Lucida Sans Unicode"/>
              </a:rPr>
              <a:t>/</a:t>
            </a:r>
            <a:r>
              <a:rPr sz="1000" spc="20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90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089" y="1509852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7532" y="1426399"/>
            <a:ext cx="3782695" cy="685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b="1" dirty="0">
                <a:solidFill>
                  <a:srgbClr val="F21919"/>
                </a:solidFill>
                <a:latin typeface="Calibri"/>
                <a:cs typeface="Calibri"/>
              </a:rPr>
              <a:t>True</a:t>
            </a:r>
            <a:r>
              <a:rPr sz="1100" b="1" spc="35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21919"/>
                </a:solidFill>
                <a:latin typeface="Calibri"/>
                <a:cs typeface="Calibri"/>
              </a:rPr>
              <a:t>risk</a:t>
            </a:r>
            <a:r>
              <a:rPr sz="1100" b="1" spc="290" dirty="0">
                <a:solidFill>
                  <a:srgbClr val="F2191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b="1" dirty="0">
                <a:latin typeface="Calibri"/>
                <a:cs typeface="Calibri"/>
              </a:rPr>
              <a:t>expected</a:t>
            </a:r>
            <a:r>
              <a:rPr sz="1100" b="1" spc="3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prediction</a:t>
            </a:r>
            <a:r>
              <a:rPr sz="1100" b="1" spc="35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error</a:t>
            </a:r>
            <a:r>
              <a:rPr sz="1100" spc="-1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100">
              <a:latin typeface="Calibri"/>
              <a:cs typeface="Calibri"/>
            </a:endParaRPr>
          </a:p>
          <a:p>
            <a:pPr marL="370205">
              <a:lnSpc>
                <a:spcPts val="1305"/>
              </a:lnSpc>
              <a:tabLst>
                <a:tab pos="2491105" algn="l"/>
              </a:tabLst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r>
              <a:rPr sz="1100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=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200" baseline="-13888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200" i="1" baseline="-13888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200" i="1" baseline="-13888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1200" i="1" baseline="-13888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200" i="1" spc="-104" baseline="-1388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spc="-52" baseline="-13888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[</a:t>
            </a:r>
            <a:r>
              <a:rPr sz="1100" i="1" spc="-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spc="-3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100" i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1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100" i="1" spc="-19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100"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))]</a:t>
            </a:r>
            <a:r>
              <a:rPr sz="1100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650" spc="-75" baseline="75757" dirty="0">
                <a:latin typeface="Lucida Calligraphy"/>
                <a:cs typeface="Lucida Calligraphy"/>
              </a:rPr>
              <a:t>r</a:t>
            </a:r>
            <a:r>
              <a:rPr sz="1650" baseline="75757" dirty="0">
                <a:latin typeface="Lucida Calligraphy"/>
                <a:cs typeface="Lucida Calligraphy"/>
              </a:rPr>
              <a:t>	</a:t>
            </a:r>
            <a:r>
              <a:rPr sz="1100" i="1" spc="-25" dirty="0">
                <a:latin typeface="Arial"/>
                <a:cs typeface="Arial"/>
              </a:rPr>
              <a:t>L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y</a:t>
            </a:r>
            <a:r>
              <a:rPr sz="1100" i="1" spc="-25" dirty="0">
                <a:latin typeface="Verdana"/>
                <a:cs typeface="Verdana"/>
              </a:rPr>
              <a:t>,</a:t>
            </a:r>
            <a:r>
              <a:rPr sz="1100" i="1" spc="-175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195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))</a:t>
            </a:r>
            <a:r>
              <a:rPr sz="1100" i="1" spc="-20" dirty="0">
                <a:latin typeface="Arial"/>
                <a:cs typeface="Arial"/>
              </a:rPr>
              <a:t>p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x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175" dirty="0">
                <a:latin typeface="Verdana"/>
                <a:cs typeface="Verdan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70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Arial"/>
                <a:cs typeface="Arial"/>
              </a:rPr>
              <a:t>dxdy</a:t>
            </a:r>
            <a:endParaRPr sz="1100">
              <a:latin typeface="Arial"/>
              <a:cs typeface="Arial"/>
            </a:endParaRPr>
          </a:p>
          <a:p>
            <a:pPr marL="878205" algn="ctr">
              <a:lnSpc>
                <a:spcPts val="944"/>
              </a:lnSpc>
            </a:pPr>
            <a:r>
              <a:rPr sz="800" spc="70" dirty="0">
                <a:latin typeface="Lucida Sans Unicode"/>
                <a:cs typeface="Lucida Sans Unicode"/>
              </a:rPr>
              <a:t>X×Y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544" y="2344097"/>
            <a:ext cx="5378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BC1919"/>
                </a:solidFill>
                <a:latin typeface="Calibri"/>
                <a:cs typeface="Calibri"/>
              </a:rPr>
              <a:t>Objective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743" y="2386223"/>
            <a:ext cx="4483735" cy="845819"/>
            <a:chOff x="87743" y="2386223"/>
            <a:chExt cx="4483735" cy="84581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43" y="2508097"/>
              <a:ext cx="4432566" cy="5060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544" y="2386223"/>
              <a:ext cx="4432935" cy="845819"/>
            </a:xfrm>
            <a:custGeom>
              <a:avLst/>
              <a:gdLst/>
              <a:ahLst/>
              <a:cxnLst/>
              <a:rect l="l" t="t" r="r" b="b"/>
              <a:pathLst>
                <a:path w="4432935" h="845819">
                  <a:moveTo>
                    <a:pt x="4432566" y="0"/>
                  </a:moveTo>
                  <a:lnTo>
                    <a:pt x="0" y="0"/>
                  </a:lnTo>
                  <a:lnTo>
                    <a:pt x="0" y="845571"/>
                  </a:lnTo>
                  <a:lnTo>
                    <a:pt x="4432566" y="845571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743" y="2552368"/>
              <a:ext cx="4432935" cy="628650"/>
            </a:xfrm>
            <a:custGeom>
              <a:avLst/>
              <a:gdLst/>
              <a:ahLst/>
              <a:cxnLst/>
              <a:rect l="l" t="t" r="r" b="b"/>
              <a:pathLst>
                <a:path w="4432935" h="628650">
                  <a:moveTo>
                    <a:pt x="4432566" y="0"/>
                  </a:moveTo>
                  <a:lnTo>
                    <a:pt x="0" y="0"/>
                  </a:lnTo>
                  <a:lnTo>
                    <a:pt x="0" y="577825"/>
                  </a:lnTo>
                  <a:lnTo>
                    <a:pt x="4008" y="597550"/>
                  </a:lnTo>
                  <a:lnTo>
                    <a:pt x="14922" y="613703"/>
                  </a:lnTo>
                  <a:lnTo>
                    <a:pt x="31075" y="624617"/>
                  </a:lnTo>
                  <a:lnTo>
                    <a:pt x="50800" y="628626"/>
                  </a:lnTo>
                  <a:lnTo>
                    <a:pt x="4381765" y="628626"/>
                  </a:lnTo>
                  <a:lnTo>
                    <a:pt x="4401490" y="624617"/>
                  </a:lnTo>
                  <a:lnTo>
                    <a:pt x="4417643" y="613703"/>
                  </a:lnTo>
                  <a:lnTo>
                    <a:pt x="4428558" y="597550"/>
                  </a:lnTo>
                  <a:lnTo>
                    <a:pt x="4432566" y="577825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3144" y="2527552"/>
            <a:ext cx="4483735" cy="622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Identify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minimizes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true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i.e.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libri"/>
              <a:cs typeface="Calibri"/>
            </a:endParaRPr>
          </a:p>
          <a:p>
            <a:pPr marR="93980" algn="ctr">
              <a:lnSpc>
                <a:spcPts val="1180"/>
              </a:lnSpc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baseline="31250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1200" i="1" spc="300" baseline="312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=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FF0000"/>
                </a:solidFill>
                <a:latin typeface="Tahoma"/>
                <a:cs typeface="Tahoma"/>
              </a:rPr>
              <a:t>arg</a:t>
            </a:r>
            <a:r>
              <a:rPr sz="1100" spc="-1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min</a:t>
            </a:r>
            <a:r>
              <a:rPr sz="1100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15570" algn="ctr">
              <a:lnSpc>
                <a:spcPts val="819"/>
              </a:lnSpc>
            </a:pPr>
            <a:r>
              <a:rPr sz="8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8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0000"/>
                </a:solidFill>
                <a:latin typeface="Lucida Sans Unicode"/>
                <a:cs typeface="Lucida Sans Unicode"/>
              </a:rPr>
              <a:t>∈H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9" name="object 19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22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1054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Loss</a:t>
            </a:r>
            <a:r>
              <a:rPr spc="160" dirty="0"/>
              <a:t> </a:t>
            </a:r>
            <a:r>
              <a:rPr spc="-10" dirty="0"/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639279"/>
            <a:ext cx="65265" cy="652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" y="555826"/>
            <a:ext cx="26142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Quadratic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i="1" spc="-20" dirty="0">
                <a:latin typeface="Arial"/>
                <a:cs typeface="Arial"/>
              </a:rPr>
              <a:t>L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-1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))</a:t>
            </a:r>
            <a:r>
              <a:rPr sz="1200" spc="-37" baseline="27777" dirty="0">
                <a:latin typeface="Calibri"/>
                <a:cs typeface="Calibri"/>
              </a:rPr>
              <a:t>2</a:t>
            </a:r>
            <a:endParaRPr sz="1200" baseline="27777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89" y="887272"/>
            <a:ext cx="65265" cy="652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7532" y="803819"/>
            <a:ext cx="32232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latin typeface="Verdana"/>
                <a:cs typeface="Verdana"/>
              </a:rPr>
              <a:t>fl</a:t>
            </a:r>
            <a:r>
              <a:rPr sz="1200" spc="-52" baseline="-10416" dirty="0">
                <a:latin typeface="Calibri"/>
                <a:cs typeface="Calibri"/>
              </a:rPr>
              <a:t>1</a:t>
            </a:r>
            <a:r>
              <a:rPr sz="1200" spc="135" baseline="-10416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(absolute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deviation):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i="1" spc="-20" dirty="0">
                <a:latin typeface="Arial"/>
                <a:cs typeface="Arial"/>
              </a:rPr>
              <a:t>L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))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|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95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</a:t>
            </a:r>
            <a:r>
              <a:rPr sz="1100" spc="-25" dirty="0">
                <a:latin typeface="Lucida Sans Unicode"/>
                <a:cs typeface="Lucida Sans Unicode"/>
              </a:rPr>
              <a:t>|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089" y="1141272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057819"/>
            <a:ext cx="14109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0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1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loss:</a:t>
            </a:r>
            <a:r>
              <a:rPr sz="1100" spc="225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Arial"/>
                <a:cs typeface="Arial"/>
              </a:rPr>
              <a:t>L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y</a:t>
            </a:r>
            <a:r>
              <a:rPr sz="1100" i="1" spc="-25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6856" y="862468"/>
            <a:ext cx="1295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29" dirty="0">
                <a:latin typeface="Lucida Calligraphy"/>
                <a:cs typeface="Lucida Calligraphy"/>
              </a:rPr>
              <a:t>�</a:t>
            </a:r>
            <a:endParaRPr sz="1100">
              <a:latin typeface="Lucida Calligraphy"/>
              <a:cs typeface="Lucida Calligraph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4026" y="971561"/>
            <a:ext cx="95948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279" indent="-195580">
              <a:lnSpc>
                <a:spcPct val="100000"/>
              </a:lnSpc>
              <a:spcBef>
                <a:spcPts val="90"/>
              </a:spcBef>
              <a:buAutoNum type="arabicPlain"/>
              <a:tabLst>
                <a:tab pos="208279" algn="l"/>
              </a:tabLst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254" dirty="0">
                <a:latin typeface="Calibri"/>
                <a:cs typeface="Calibri"/>
              </a:rPr>
              <a:t> 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08940" indent="-396240">
              <a:lnSpc>
                <a:spcPct val="100000"/>
              </a:lnSpc>
              <a:spcBef>
                <a:spcPts val="35"/>
              </a:spcBef>
              <a:buAutoNum type="arabicPlain"/>
              <a:tabLst>
                <a:tab pos="408940" algn="l"/>
              </a:tabLst>
            </a:pPr>
            <a:r>
              <a:rPr sz="1100" spc="-25" dirty="0">
                <a:latin typeface="Calibri"/>
                <a:cs typeface="Calibri"/>
              </a:rPr>
              <a:t>otherwise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089" y="1395272"/>
            <a:ext cx="65265" cy="65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2932" y="1311819"/>
            <a:ext cx="2510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Hinge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loss: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Arial"/>
                <a:cs typeface="Arial"/>
              </a:rPr>
              <a:t>L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y</a:t>
            </a:r>
            <a:r>
              <a:rPr sz="1100" i="1" spc="-25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max(</a:t>
            </a:r>
            <a:r>
              <a:rPr sz="1100" spc="-60" dirty="0">
                <a:latin typeface="Calibri"/>
                <a:cs typeface="Calibri"/>
              </a:rPr>
              <a:t>0</a:t>
            </a:r>
            <a:r>
              <a:rPr sz="1100" i="1" spc="-60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dirty="0">
                <a:latin typeface="Calibri"/>
                <a:cs typeface="Calibri"/>
              </a:rPr>
              <a:t>1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5" dirty="0">
                <a:latin typeface="Lucida Sans Unicode"/>
                <a:cs typeface="Lucida Sans Unicode"/>
              </a:rPr>
              <a:t> </a:t>
            </a:r>
            <a:r>
              <a:rPr sz="1100" i="1" spc="-10" dirty="0">
                <a:latin typeface="Arial"/>
                <a:cs typeface="Arial"/>
              </a:rPr>
              <a:t>yf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3627" y="1617468"/>
            <a:ext cx="2037042" cy="165879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5" name="object 15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8" name="object 18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23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Some</a:t>
            </a:r>
            <a:r>
              <a:rPr spc="50" dirty="0"/>
              <a:t> </a:t>
            </a:r>
            <a:r>
              <a:rPr spc="-30" dirty="0"/>
              <a:t>supervised</a:t>
            </a:r>
            <a:r>
              <a:rPr spc="50" dirty="0"/>
              <a:t> </a:t>
            </a:r>
            <a:r>
              <a:rPr spc="-20" dirty="0"/>
              <a:t>learning</a:t>
            </a:r>
            <a:r>
              <a:rPr spc="50" dirty="0"/>
              <a:t> </a:t>
            </a:r>
            <a:r>
              <a:rPr spc="-2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799257"/>
            <a:ext cx="60452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20" dirty="0">
                <a:solidFill>
                  <a:srgbClr val="3333B2"/>
                </a:solidFill>
                <a:latin typeface="Calibri"/>
                <a:cs typeface="Calibri"/>
              </a:rPr>
              <a:t>Regression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846286"/>
            <a:ext cx="2312670" cy="1357630"/>
            <a:chOff x="87743" y="846286"/>
            <a:chExt cx="2312670" cy="1357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963257"/>
              <a:ext cx="2261628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846286"/>
              <a:ext cx="2261870" cy="1357630"/>
            </a:xfrm>
            <a:custGeom>
              <a:avLst/>
              <a:gdLst/>
              <a:ahLst/>
              <a:cxnLst/>
              <a:rect l="l" t="t" r="r" b="b"/>
              <a:pathLst>
                <a:path w="2261870" h="1357630">
                  <a:moveTo>
                    <a:pt x="2261628" y="0"/>
                  </a:moveTo>
                  <a:lnTo>
                    <a:pt x="0" y="0"/>
                  </a:lnTo>
                  <a:lnTo>
                    <a:pt x="0" y="1357139"/>
                  </a:lnTo>
                  <a:lnTo>
                    <a:pt x="2261628" y="1357139"/>
                  </a:lnTo>
                  <a:lnTo>
                    <a:pt x="22616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1007521"/>
              <a:ext cx="2261870" cy="1145540"/>
            </a:xfrm>
            <a:custGeom>
              <a:avLst/>
              <a:gdLst/>
              <a:ahLst/>
              <a:cxnLst/>
              <a:rect l="l" t="t" r="r" b="b"/>
              <a:pathLst>
                <a:path w="2261870" h="1145539">
                  <a:moveTo>
                    <a:pt x="2261628" y="0"/>
                  </a:moveTo>
                  <a:lnTo>
                    <a:pt x="0" y="0"/>
                  </a:lnTo>
                  <a:lnTo>
                    <a:pt x="0" y="1094302"/>
                  </a:lnTo>
                  <a:lnTo>
                    <a:pt x="4008" y="1114027"/>
                  </a:lnTo>
                  <a:lnTo>
                    <a:pt x="14922" y="1130180"/>
                  </a:lnTo>
                  <a:lnTo>
                    <a:pt x="31075" y="1141094"/>
                  </a:lnTo>
                  <a:lnTo>
                    <a:pt x="50800" y="1145103"/>
                  </a:lnTo>
                  <a:lnTo>
                    <a:pt x="2210828" y="1145103"/>
                  </a:lnTo>
                  <a:lnTo>
                    <a:pt x="2230553" y="1141094"/>
                  </a:lnTo>
                  <a:lnTo>
                    <a:pt x="2246706" y="1130180"/>
                  </a:lnTo>
                  <a:lnTo>
                    <a:pt x="2257620" y="1114027"/>
                  </a:lnTo>
                  <a:lnTo>
                    <a:pt x="2261628" y="1094302"/>
                  </a:lnTo>
                  <a:lnTo>
                    <a:pt x="2261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1066152"/>
              <a:ext cx="65265" cy="652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658289"/>
              <a:ext cx="65265" cy="652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3144" y="982699"/>
            <a:ext cx="2312670" cy="956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226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We</a:t>
            </a:r>
            <a:r>
              <a:rPr sz="1100" spc="1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talk</a:t>
            </a:r>
            <a:r>
              <a:rPr sz="1100" spc="1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about</a:t>
            </a:r>
            <a:r>
              <a:rPr sz="1100" spc="1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regression</a:t>
            </a:r>
            <a:r>
              <a:rPr sz="1100" b="1" spc="1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when</a:t>
            </a:r>
            <a:endParaRPr sz="110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6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subset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-20" dirty="0">
                <a:latin typeface="Century"/>
                <a:cs typeface="Century"/>
              </a:rPr>
              <a:t>R</a:t>
            </a:r>
            <a:r>
              <a:rPr sz="1200" i="1" spc="-30" baseline="27777" dirty="0">
                <a:latin typeface="Arial"/>
                <a:cs typeface="Arial"/>
              </a:rPr>
              <a:t>d</a:t>
            </a:r>
            <a:r>
              <a:rPr sz="1200" i="1" spc="-150" baseline="27777" dirty="0">
                <a:latin typeface="Arial"/>
                <a:cs typeface="Arial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100">
              <a:latin typeface="Calibri"/>
              <a:cs typeface="Calibri"/>
            </a:endParaRPr>
          </a:p>
          <a:p>
            <a:pPr marL="302260" marR="448309">
              <a:lnSpc>
                <a:spcPct val="102600"/>
              </a:lnSpc>
            </a:pPr>
            <a:r>
              <a:rPr sz="1100" dirty="0">
                <a:latin typeface="Calibri"/>
                <a:cs typeface="Calibri"/>
              </a:rPr>
              <a:t>Usual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related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function: </a:t>
            </a:r>
            <a:r>
              <a:rPr sz="1100" dirty="0">
                <a:latin typeface="Calibri"/>
                <a:cs typeface="Calibri"/>
              </a:rPr>
              <a:t>quadratic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))</a:t>
            </a:r>
            <a:r>
              <a:rPr sz="1200" spc="-37" baseline="34722" dirty="0">
                <a:latin typeface="Calibri"/>
                <a:cs typeface="Calibri"/>
              </a:rPr>
              <a:t>2</a:t>
            </a:r>
            <a:endParaRPr sz="1200" baseline="34722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0685" y="917748"/>
            <a:ext cx="1412234" cy="110475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86176" y="1770594"/>
            <a:ext cx="6096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25" dirty="0">
                <a:latin typeface="Arial"/>
                <a:cs typeface="Arial"/>
              </a:rPr>
              <a:t>−1</a:t>
            </a:r>
            <a:endParaRPr sz="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0316" y="1552075"/>
            <a:ext cx="86995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20" dirty="0">
                <a:latin typeface="Arial"/>
                <a:cs typeface="Arial"/>
              </a:rPr>
              <a:t>−0.5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4278" y="1333296"/>
            <a:ext cx="4318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50" dirty="0">
                <a:latin typeface="Arial"/>
                <a:cs typeface="Arial"/>
              </a:rPr>
              <a:t>0</a:t>
            </a:r>
            <a:endParaRPr sz="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78418" y="1114775"/>
            <a:ext cx="6858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25" dirty="0">
                <a:latin typeface="Arial"/>
                <a:cs typeface="Arial"/>
              </a:rPr>
              <a:t>0.5</a:t>
            </a:r>
            <a:endParaRPr sz="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4278" y="896254"/>
            <a:ext cx="4318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50" dirty="0">
                <a:latin typeface="Arial"/>
                <a:cs typeface="Arial"/>
              </a:rPr>
              <a:t>1</a:t>
            </a:r>
            <a:endParaRPr sz="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77007" y="860309"/>
            <a:ext cx="523875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spc="-10" dirty="0">
                <a:latin typeface="Arial"/>
                <a:cs typeface="Arial"/>
              </a:rPr>
              <a:t>Support</a:t>
            </a:r>
            <a:r>
              <a:rPr sz="250" spc="35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Vector</a:t>
            </a:r>
            <a:r>
              <a:rPr sz="250" spc="40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Machine</a:t>
            </a:r>
            <a:r>
              <a:rPr sz="250" spc="40" dirty="0">
                <a:latin typeface="Arial"/>
                <a:cs typeface="Arial"/>
              </a:rPr>
              <a:t> </a:t>
            </a:r>
            <a:r>
              <a:rPr sz="250" spc="-10" dirty="0">
                <a:latin typeface="Arial"/>
                <a:cs typeface="Arial"/>
              </a:rPr>
              <a:t>Regression</a:t>
            </a:r>
            <a:endParaRPr sz="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0316" y="1989372"/>
            <a:ext cx="1491615" cy="126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4"/>
              </a:lnSpc>
              <a:spcBef>
                <a:spcPts val="95"/>
              </a:spcBef>
            </a:pPr>
            <a:r>
              <a:rPr sz="250" spc="-20" dirty="0">
                <a:latin typeface="Arial"/>
                <a:cs typeface="Arial"/>
              </a:rPr>
              <a:t>−1.5</a:t>
            </a:r>
            <a:endParaRPr sz="250">
              <a:latin typeface="Arial"/>
              <a:cs typeface="Arial"/>
            </a:endParaRPr>
          </a:p>
          <a:p>
            <a:pPr marL="73660">
              <a:lnSpc>
                <a:spcPts val="250"/>
              </a:lnSpc>
            </a:pPr>
            <a:r>
              <a:rPr sz="250" dirty="0">
                <a:latin typeface="Arial"/>
                <a:cs typeface="Arial"/>
              </a:rPr>
              <a:t>0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0.5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1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1.5</a:t>
            </a:r>
            <a:r>
              <a:rPr sz="250" spc="385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2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2.5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3</a:t>
            </a:r>
            <a:r>
              <a:rPr sz="250" spc="385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3.5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4</a:t>
            </a:r>
            <a:r>
              <a:rPr sz="250" spc="380" dirty="0">
                <a:latin typeface="Arial"/>
                <a:cs typeface="Arial"/>
              </a:rPr>
              <a:t>  </a:t>
            </a:r>
            <a:r>
              <a:rPr sz="250" dirty="0">
                <a:latin typeface="Arial"/>
                <a:cs typeface="Arial"/>
              </a:rPr>
              <a:t>4.5</a:t>
            </a:r>
            <a:r>
              <a:rPr sz="250" spc="245" dirty="0">
                <a:latin typeface="Arial"/>
                <a:cs typeface="Arial"/>
              </a:rPr>
              <a:t> </a:t>
            </a:r>
            <a:r>
              <a:rPr sz="250" spc="-50" dirty="0">
                <a:latin typeface="Arial"/>
                <a:cs typeface="Arial"/>
              </a:rPr>
              <a:t>5</a:t>
            </a:r>
            <a:endParaRPr sz="250">
              <a:latin typeface="Arial"/>
              <a:cs typeface="Arial"/>
            </a:endParaRPr>
          </a:p>
          <a:p>
            <a:pPr marL="767715">
              <a:lnSpc>
                <a:spcPts val="295"/>
              </a:lnSpc>
            </a:pPr>
            <a:r>
              <a:rPr sz="250" spc="-50" dirty="0">
                <a:latin typeface="Arial"/>
                <a:cs typeface="Arial"/>
              </a:rPr>
              <a:t>x</a:t>
            </a:r>
            <a:endParaRPr sz="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2114" y="1454838"/>
            <a:ext cx="56515" cy="412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50" spc="-50" dirty="0">
                <a:latin typeface="Arial"/>
                <a:cs typeface="Arial"/>
              </a:rPr>
              <a:t>y</a:t>
            </a:r>
            <a:endParaRPr sz="2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183" y="2263220"/>
            <a:ext cx="2980691" cy="93533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2" name="object 22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5" name="object 25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24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Some</a:t>
            </a:r>
            <a:r>
              <a:rPr spc="50" dirty="0"/>
              <a:t> </a:t>
            </a:r>
            <a:r>
              <a:rPr spc="-30" dirty="0"/>
              <a:t>supervised</a:t>
            </a:r>
            <a:r>
              <a:rPr spc="50" dirty="0"/>
              <a:t> </a:t>
            </a:r>
            <a:r>
              <a:rPr spc="-20" dirty="0"/>
              <a:t>learning</a:t>
            </a:r>
            <a:r>
              <a:rPr spc="50" dirty="0"/>
              <a:t> </a:t>
            </a:r>
            <a:r>
              <a:rPr spc="-2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619437"/>
            <a:ext cx="74676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Classification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661552"/>
            <a:ext cx="4483735" cy="1297305"/>
            <a:chOff x="87743" y="661552"/>
            <a:chExt cx="4483735" cy="1297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5474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661552"/>
              <a:ext cx="4432935" cy="1297305"/>
            </a:xfrm>
            <a:custGeom>
              <a:avLst/>
              <a:gdLst/>
              <a:ahLst/>
              <a:cxnLst/>
              <a:rect l="l" t="t" r="r" b="b"/>
              <a:pathLst>
                <a:path w="4432935" h="1297305">
                  <a:moveTo>
                    <a:pt x="4432566" y="0"/>
                  </a:moveTo>
                  <a:lnTo>
                    <a:pt x="0" y="0"/>
                  </a:lnTo>
                  <a:lnTo>
                    <a:pt x="0" y="1297157"/>
                  </a:lnTo>
                  <a:lnTo>
                    <a:pt x="4432566" y="1297157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819743"/>
              <a:ext cx="4432935" cy="1088390"/>
            </a:xfrm>
            <a:custGeom>
              <a:avLst/>
              <a:gdLst/>
              <a:ahLst/>
              <a:cxnLst/>
              <a:rect l="l" t="t" r="r" b="b"/>
              <a:pathLst>
                <a:path w="4432935" h="1088389">
                  <a:moveTo>
                    <a:pt x="4432566" y="0"/>
                  </a:moveTo>
                  <a:lnTo>
                    <a:pt x="0" y="0"/>
                  </a:lnTo>
                  <a:lnTo>
                    <a:pt x="0" y="1037365"/>
                  </a:lnTo>
                  <a:lnTo>
                    <a:pt x="4008" y="1057089"/>
                  </a:lnTo>
                  <a:lnTo>
                    <a:pt x="14922" y="1073242"/>
                  </a:lnTo>
                  <a:lnTo>
                    <a:pt x="31075" y="1084157"/>
                  </a:lnTo>
                  <a:lnTo>
                    <a:pt x="50800" y="1088165"/>
                  </a:lnTo>
                  <a:lnTo>
                    <a:pt x="4381765" y="1088165"/>
                  </a:lnTo>
                  <a:lnTo>
                    <a:pt x="4401490" y="1084157"/>
                  </a:lnTo>
                  <a:lnTo>
                    <a:pt x="4417643" y="1073242"/>
                  </a:lnTo>
                  <a:lnTo>
                    <a:pt x="4428558" y="1057089"/>
                  </a:lnTo>
                  <a:lnTo>
                    <a:pt x="4432566" y="1037365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878382"/>
              <a:ext cx="65265" cy="652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068171"/>
              <a:ext cx="65265" cy="65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64" y="1257985"/>
              <a:ext cx="52590" cy="52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864" y="1409814"/>
              <a:ext cx="52590" cy="5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089" y="1586928"/>
              <a:ext cx="65265" cy="65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864" y="1776730"/>
              <a:ext cx="52590" cy="525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2932" y="771395"/>
            <a:ext cx="2607310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Output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6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un-</a:t>
            </a:r>
            <a:r>
              <a:rPr sz="1100" spc="-30" dirty="0">
                <a:latin typeface="Calibri"/>
                <a:cs typeface="Calibri"/>
              </a:rPr>
              <a:t>ordered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discrete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Binary</a:t>
            </a:r>
            <a:r>
              <a:rPr sz="1100" spc="1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classification:</a:t>
            </a:r>
            <a:r>
              <a:rPr sz="1100" spc="295" dirty="0">
                <a:latin typeface="Calibri"/>
                <a:cs typeface="Calibri"/>
              </a:rPr>
              <a:t> </a:t>
            </a:r>
            <a:r>
              <a:rPr sz="1100" i="1" spc="-70" dirty="0">
                <a:latin typeface="Arial"/>
                <a:cs typeface="Arial"/>
              </a:rPr>
              <a:t>card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Calibri"/>
                <a:cs typeface="Calibri"/>
              </a:rPr>
              <a:t>Example:</a:t>
            </a:r>
            <a:r>
              <a:rPr sz="1000" spc="270" dirty="0">
                <a:latin typeface="Calibri"/>
                <a:cs typeface="Calibri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Y</a:t>
            </a:r>
            <a:r>
              <a:rPr sz="1000" spc="8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= </a:t>
            </a:r>
            <a:r>
              <a:rPr sz="1000" dirty="0">
                <a:latin typeface="Lucida Sans Unicode"/>
                <a:cs typeface="Lucida Sans Unicode"/>
              </a:rPr>
              <a:t>{−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i="1" dirty="0">
                <a:latin typeface="Verdana"/>
                <a:cs typeface="Verdana"/>
              </a:rPr>
              <a:t>,</a:t>
            </a:r>
            <a:r>
              <a:rPr sz="1000" i="1" spc="-165" dirty="0">
                <a:latin typeface="Verdana"/>
                <a:cs typeface="Verdana"/>
              </a:rPr>
              <a:t> </a:t>
            </a:r>
            <a:r>
              <a:rPr sz="1000" spc="50" dirty="0">
                <a:latin typeface="Calibri"/>
                <a:cs typeface="Calibri"/>
              </a:rPr>
              <a:t>1</a:t>
            </a:r>
            <a:r>
              <a:rPr sz="1000" spc="50" dirty="0">
                <a:latin typeface="Lucida Sans Unicode"/>
                <a:cs typeface="Lucida Sans Unicode"/>
              </a:rPr>
              <a:t>}</a:t>
            </a:r>
            <a:endParaRPr sz="1000">
              <a:latin typeface="Lucida Sans Unicode"/>
              <a:cs typeface="Lucida Sans Unicode"/>
            </a:endParaRPr>
          </a:p>
          <a:p>
            <a:pPr marL="289560">
              <a:lnSpc>
                <a:spcPts val="1200"/>
              </a:lnSpc>
            </a:pPr>
            <a:r>
              <a:rPr sz="1000" dirty="0">
                <a:latin typeface="Calibri"/>
                <a:cs typeface="Calibri"/>
              </a:rPr>
              <a:t>Loss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functions: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0-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loss,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hinge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loss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Calibri"/>
                <a:cs typeface="Calibri"/>
              </a:rPr>
              <a:t>Multiclass</a:t>
            </a:r>
            <a:r>
              <a:rPr sz="1100" spc="1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classification:</a:t>
            </a:r>
            <a:r>
              <a:rPr sz="1100" spc="260" dirty="0">
                <a:latin typeface="Calibri"/>
                <a:cs typeface="Calibri"/>
              </a:rPr>
              <a:t> </a:t>
            </a:r>
            <a:r>
              <a:rPr sz="1100" i="1" spc="-70" dirty="0">
                <a:latin typeface="Arial"/>
                <a:cs typeface="Arial"/>
              </a:rPr>
              <a:t>card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60" dirty="0">
                <a:latin typeface="Verdana"/>
                <a:cs typeface="Verdana"/>
              </a:rPr>
              <a:t>&gt; </a:t>
            </a:r>
            <a:r>
              <a:rPr sz="1100" spc="-50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Calibri"/>
                <a:cs typeface="Calibri"/>
              </a:rPr>
              <a:t>Example:</a:t>
            </a:r>
            <a:r>
              <a:rPr sz="1000" spc="254" dirty="0">
                <a:latin typeface="Calibri"/>
                <a:cs typeface="Calibri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Y</a:t>
            </a:r>
            <a:r>
              <a:rPr sz="1000" spc="8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{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i="1" dirty="0">
                <a:latin typeface="Verdana"/>
                <a:cs typeface="Verdana"/>
              </a:rPr>
              <a:t>,</a:t>
            </a:r>
            <a:r>
              <a:rPr sz="1000" i="1" spc="-165" dirty="0">
                <a:latin typeface="Verdana"/>
                <a:cs typeface="Verdana"/>
              </a:rPr>
              <a:t> </a:t>
            </a:r>
            <a:r>
              <a:rPr sz="1000" spc="-60" dirty="0">
                <a:latin typeface="Calibri"/>
                <a:cs typeface="Calibri"/>
              </a:rPr>
              <a:t>2</a:t>
            </a:r>
            <a:r>
              <a:rPr sz="1000" i="1" spc="-60" dirty="0">
                <a:latin typeface="Verdana"/>
                <a:cs typeface="Verdana"/>
              </a:rPr>
              <a:t>,</a:t>
            </a:r>
            <a:r>
              <a:rPr sz="1000" i="1" spc="-170" dirty="0">
                <a:latin typeface="Verdana"/>
                <a:cs typeface="Verdana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-135" dirty="0">
                <a:latin typeface="Lucida Sans Unicode"/>
                <a:cs typeface="Lucida Sans Unicode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-135" dirty="0">
                <a:latin typeface="Lucida Sans Unicode"/>
                <a:cs typeface="Lucida Sans Unicode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i="1" spc="-95" dirty="0">
                <a:latin typeface="Verdana"/>
                <a:cs typeface="Verdana"/>
              </a:rPr>
              <a:t>,</a:t>
            </a:r>
            <a:r>
              <a:rPr sz="1000" i="1" spc="-165" dirty="0">
                <a:latin typeface="Verdana"/>
                <a:cs typeface="Verdana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-150" dirty="0">
                <a:latin typeface="Arial"/>
                <a:cs typeface="Arial"/>
              </a:rPr>
              <a:t> </a:t>
            </a:r>
            <a:r>
              <a:rPr sz="1000" spc="120" dirty="0">
                <a:latin typeface="Lucida Sans Unicode"/>
                <a:cs typeface="Lucida Sans Unicode"/>
              </a:rPr>
              <a:t>}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2039481"/>
            <a:ext cx="4608195" cy="1416685"/>
            <a:chOff x="0" y="2039481"/>
            <a:chExt cx="4608195" cy="141668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2173" y="2039481"/>
              <a:ext cx="1667636" cy="13353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0" name="object 20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25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From</a:t>
            </a:r>
            <a:r>
              <a:rPr spc="60" dirty="0"/>
              <a:t> </a:t>
            </a:r>
            <a:r>
              <a:rPr dirty="0"/>
              <a:t>true</a:t>
            </a:r>
            <a:r>
              <a:rPr spc="70" dirty="0"/>
              <a:t> </a:t>
            </a:r>
            <a:r>
              <a:rPr dirty="0"/>
              <a:t>risk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spc="-10" dirty="0"/>
              <a:t>empirical</a:t>
            </a:r>
            <a:r>
              <a:rPr spc="65" dirty="0"/>
              <a:t> </a:t>
            </a:r>
            <a:r>
              <a:rPr spc="-20" dirty="0"/>
              <a:t>risk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1114501"/>
            <a:ext cx="65265" cy="652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844" y="745107"/>
            <a:ext cx="431228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Minimizing</a:t>
            </a:r>
            <a:r>
              <a:rPr sz="1100" spc="5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the</a:t>
            </a:r>
            <a:r>
              <a:rPr sz="1100" spc="6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true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risk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is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not</a:t>
            </a:r>
            <a:r>
              <a:rPr sz="1100" spc="6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BC1919"/>
                </a:solidFill>
                <a:latin typeface="Calibri"/>
                <a:cs typeface="Calibri"/>
              </a:rPr>
              <a:t>doable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(in</a:t>
            </a:r>
            <a:r>
              <a:rPr sz="1100" spc="5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allmost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all</a:t>
            </a:r>
            <a:r>
              <a:rPr sz="1100" spc="6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practical</a:t>
            </a:r>
            <a:r>
              <a:rPr sz="1100" spc="6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BC1919"/>
                </a:solidFill>
                <a:latin typeface="Calibri"/>
                <a:cs typeface="Calibri"/>
              </a:rPr>
              <a:t>applications)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93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distribution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p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Verdana"/>
                <a:cs typeface="Verdana"/>
              </a:rPr>
              <a:t>,</a:t>
            </a:r>
            <a:r>
              <a:rPr sz="1100" i="1" spc="-200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i="1" spc="-114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unknown!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89" y="1400454"/>
            <a:ext cx="65265" cy="652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08312" y="1395576"/>
            <a:ext cx="1987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Verdana"/>
                <a:cs typeface="Verdana"/>
              </a:rPr>
              <a:t>=</a:t>
            </a:r>
            <a:r>
              <a:rPr sz="800" spc="-25" dirty="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532" y="1317001"/>
            <a:ext cx="35286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68295" algn="l"/>
              </a:tabLst>
            </a:pPr>
            <a:r>
              <a:rPr sz="1100" dirty="0">
                <a:latin typeface="Calibri"/>
                <a:cs typeface="Calibri"/>
              </a:rPr>
              <a:t>Only</a:t>
            </a:r>
            <a:r>
              <a:rPr sz="1100" spc="1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finite</a:t>
            </a:r>
            <a:r>
              <a:rPr sz="1100" spc="155" dirty="0"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libri"/>
                <a:cs typeface="Calibri"/>
              </a:rPr>
              <a:t>training</a:t>
            </a:r>
            <a:r>
              <a:rPr sz="1100" b="1" spc="1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libri"/>
                <a:cs typeface="Calibri"/>
              </a:rPr>
              <a:t>set</a:t>
            </a:r>
            <a:r>
              <a:rPr sz="1100" b="1" spc="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{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100" i="1" dirty="0">
                <a:latin typeface="Verdana"/>
                <a:cs typeface="Verdana"/>
              </a:rPr>
              <a:t>,</a:t>
            </a:r>
            <a:r>
              <a:rPr sz="1100" i="1" spc="-180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Arial"/>
                <a:cs typeface="Arial"/>
              </a:rPr>
              <a:t>y</a:t>
            </a:r>
            <a:r>
              <a:rPr sz="1200" i="1" spc="-30" baseline="-10416" dirty="0">
                <a:latin typeface="Arial"/>
                <a:cs typeface="Arial"/>
              </a:rPr>
              <a:t>i</a:t>
            </a:r>
            <a:r>
              <a:rPr sz="1200" i="1" spc="-120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10" dirty="0">
                <a:latin typeface="Lucida Sans Unicode"/>
                <a:cs typeface="Lucida Sans Unicode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X</a:t>
            </a:r>
            <a:r>
              <a:rPr sz="1100" spc="95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×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Y}</a:t>
            </a:r>
            <a:r>
              <a:rPr sz="1200" i="1" spc="112" baseline="27777" dirty="0">
                <a:latin typeface="Arial"/>
                <a:cs typeface="Arial"/>
              </a:rPr>
              <a:t>N</a:t>
            </a:r>
            <a:r>
              <a:rPr sz="1200" i="1" baseline="27777" dirty="0">
                <a:latin typeface="Arial"/>
                <a:cs typeface="Arial"/>
              </a:rPr>
              <a:t>	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available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089" y="1682483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932" y="1599030"/>
            <a:ext cx="88709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dirty="0">
                <a:solidFill>
                  <a:srgbClr val="F21919"/>
                </a:solidFill>
                <a:latin typeface="Calibri"/>
                <a:cs typeface="Calibri"/>
              </a:rPr>
              <a:t>Empirical</a:t>
            </a:r>
            <a:r>
              <a:rPr sz="1100" b="1" spc="140" dirty="0">
                <a:solidFill>
                  <a:srgbClr val="F21919"/>
                </a:solidFill>
                <a:latin typeface="Calibri"/>
                <a:cs typeface="Calibri"/>
              </a:rPr>
              <a:t>  </a:t>
            </a:r>
            <a:r>
              <a:rPr sz="1100" b="1" spc="-20" dirty="0">
                <a:solidFill>
                  <a:srgbClr val="F21919"/>
                </a:solidFill>
                <a:latin typeface="Calibri"/>
                <a:cs typeface="Calibri"/>
              </a:rPr>
              <a:t>risk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1416" y="1953893"/>
            <a:ext cx="21462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25" dirty="0">
                <a:latin typeface="Arial"/>
                <a:cs typeface="Arial"/>
              </a:rPr>
              <a:t>emp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1932" y="1895791"/>
            <a:ext cx="640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0990" algn="l"/>
              </a:tabLst>
            </a:pPr>
            <a:r>
              <a:rPr sz="1100" i="1" spc="-50" dirty="0">
                <a:latin typeface="Arial"/>
                <a:cs typeface="Arial"/>
              </a:rPr>
              <a:t>R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0650" y="1779559"/>
            <a:ext cx="123825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u="sng" spc="-1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6327" y="1759926"/>
            <a:ext cx="1016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08262" y="1764168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30" dirty="0">
                <a:latin typeface="Lucida Calligraphy"/>
                <a:cs typeface="Lucida Calligraphy"/>
              </a:rPr>
              <a:t>�</a:t>
            </a:r>
            <a:endParaRPr sz="1100">
              <a:latin typeface="Lucida Calligraphy"/>
              <a:cs typeface="Lucida Calligraphy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1801" y="2101772"/>
            <a:ext cx="1987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Verdana"/>
                <a:cs typeface="Verdana"/>
              </a:rPr>
              <a:t>=</a:t>
            </a:r>
            <a:r>
              <a:rPr sz="800" spc="-25" dirty="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4289" y="1954757"/>
            <a:ext cx="3448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6070" algn="l"/>
              </a:tabLst>
            </a:pPr>
            <a:r>
              <a:rPr sz="800" i="1" spc="-50" dirty="0">
                <a:latin typeface="Arial"/>
                <a:cs typeface="Arial"/>
              </a:rPr>
              <a:t>i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31478" y="1895791"/>
            <a:ext cx="6623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089" y="2357755"/>
            <a:ext cx="65265" cy="6526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7532" y="2274302"/>
            <a:ext cx="2714625" cy="589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Empirical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minimization</a:t>
            </a:r>
            <a:endParaRPr sz="1100">
              <a:latin typeface="Calibri"/>
              <a:cs typeface="Calibri"/>
            </a:endParaRPr>
          </a:p>
          <a:p>
            <a:pPr marL="1415415" algn="ctr">
              <a:lnSpc>
                <a:spcPts val="1180"/>
              </a:lnSpc>
              <a:spcBef>
                <a:spcPts val="1130"/>
              </a:spcBef>
            </a:pPr>
            <a:r>
              <a:rPr sz="1100" i="1" spc="-13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650" spc="-195" baseline="12626" dirty="0">
                <a:solidFill>
                  <a:srgbClr val="FF0000"/>
                </a:solidFill>
                <a:latin typeface="Tahoma"/>
                <a:cs typeface="Tahoma"/>
              </a:rPr>
              <a:t>ˆ</a:t>
            </a:r>
            <a:r>
              <a:rPr sz="1650" spc="-172" baseline="12626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=</a:t>
            </a:r>
            <a:r>
              <a:rPr sz="1100" spc="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FF0000"/>
                </a:solidFill>
                <a:latin typeface="Tahoma"/>
                <a:cs typeface="Tahoma"/>
              </a:rPr>
              <a:t>arg</a:t>
            </a:r>
            <a:r>
              <a:rPr sz="1100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min</a:t>
            </a:r>
            <a:r>
              <a:rPr sz="1100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200" i="1" spc="-82" baseline="-10416" dirty="0">
                <a:solidFill>
                  <a:srgbClr val="FF0000"/>
                </a:solidFill>
                <a:latin typeface="Arial"/>
                <a:cs typeface="Arial"/>
              </a:rPr>
              <a:t>emp</a:t>
            </a:r>
            <a:r>
              <a:rPr sz="1200" i="1" spc="-187" baseline="-104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1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384935" algn="ctr">
              <a:lnSpc>
                <a:spcPts val="819"/>
              </a:lnSpc>
            </a:pPr>
            <a:r>
              <a:rPr sz="80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8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0000"/>
                </a:solidFill>
                <a:latin typeface="Lucida Sans Unicode"/>
                <a:cs typeface="Lucida Sans Unicode"/>
              </a:rPr>
              <a:t>∈H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1" name="object 21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4" name="object 24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26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617043"/>
            <a:ext cx="685800" cy="1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100" b="1" spc="-10" dirty="0">
                <a:solidFill>
                  <a:srgbClr val="F21919"/>
                </a:solidFill>
                <a:latin typeface="Calibri"/>
                <a:cs typeface="Calibri"/>
              </a:rPr>
              <a:t>Overfitting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661568"/>
            <a:ext cx="4483735" cy="600075"/>
            <a:chOff x="87743" y="661568"/>
            <a:chExt cx="4483735" cy="600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83107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661568"/>
              <a:ext cx="4432935" cy="600075"/>
            </a:xfrm>
            <a:custGeom>
              <a:avLst/>
              <a:gdLst/>
              <a:ahLst/>
              <a:cxnLst/>
              <a:rect l="l" t="t" r="r" b="b"/>
              <a:pathLst>
                <a:path w="4432935" h="600075">
                  <a:moveTo>
                    <a:pt x="4432566" y="0"/>
                  </a:moveTo>
                  <a:lnTo>
                    <a:pt x="0" y="0"/>
                  </a:lnTo>
                  <a:lnTo>
                    <a:pt x="0" y="599999"/>
                  </a:lnTo>
                  <a:lnTo>
                    <a:pt x="4432566" y="599999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827383"/>
              <a:ext cx="4432935" cy="383540"/>
            </a:xfrm>
            <a:custGeom>
              <a:avLst/>
              <a:gdLst/>
              <a:ahLst/>
              <a:cxnLst/>
              <a:rect l="l" t="t" r="r" b="b"/>
              <a:pathLst>
                <a:path w="4432935" h="383540">
                  <a:moveTo>
                    <a:pt x="4432566" y="0"/>
                  </a:moveTo>
                  <a:lnTo>
                    <a:pt x="0" y="0"/>
                  </a:lnTo>
                  <a:lnTo>
                    <a:pt x="0" y="332584"/>
                  </a:lnTo>
                  <a:lnTo>
                    <a:pt x="4008" y="352308"/>
                  </a:lnTo>
                  <a:lnTo>
                    <a:pt x="14922" y="368461"/>
                  </a:lnTo>
                  <a:lnTo>
                    <a:pt x="31075" y="379376"/>
                  </a:lnTo>
                  <a:lnTo>
                    <a:pt x="50800" y="383384"/>
                  </a:lnTo>
                  <a:lnTo>
                    <a:pt x="4381765" y="383384"/>
                  </a:lnTo>
                  <a:lnTo>
                    <a:pt x="4401490" y="379376"/>
                  </a:lnTo>
                  <a:lnTo>
                    <a:pt x="4417643" y="368461"/>
                  </a:lnTo>
                  <a:lnTo>
                    <a:pt x="4428558" y="352308"/>
                  </a:lnTo>
                  <a:lnTo>
                    <a:pt x="4432566" y="332584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144" y="802549"/>
            <a:ext cx="448373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Empirical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appropriate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selection: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H</a:t>
            </a:r>
            <a:r>
              <a:rPr sz="1100" spc="-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enough,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sz="1100" i="1" spc="-55" dirty="0">
                <a:latin typeface="Arial"/>
                <a:cs typeface="Arial"/>
              </a:rPr>
              <a:t>R</a:t>
            </a:r>
            <a:r>
              <a:rPr sz="1200" i="1" spc="-82" baseline="-10416" dirty="0">
                <a:latin typeface="Arial"/>
                <a:cs typeface="Arial"/>
              </a:rPr>
              <a:t>emp</a:t>
            </a:r>
            <a:r>
              <a:rPr sz="1200" i="1" spc="-209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5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0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but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generalized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error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(true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risk)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high.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7029" y="1324267"/>
            <a:ext cx="3445510" cy="1748155"/>
            <a:chOff x="647029" y="1324267"/>
            <a:chExt cx="3445510" cy="1748155"/>
          </a:xfrm>
        </p:grpSpPr>
        <p:sp>
          <p:nvSpPr>
            <p:cNvPr id="10" name="object 10"/>
            <p:cNvSpPr/>
            <p:nvPr/>
          </p:nvSpPr>
          <p:spPr>
            <a:xfrm>
              <a:off x="662368" y="3055226"/>
              <a:ext cx="3425190" cy="3810"/>
            </a:xfrm>
            <a:custGeom>
              <a:avLst/>
              <a:gdLst/>
              <a:ahLst/>
              <a:cxnLst/>
              <a:rect l="l" t="t" r="r" b="b"/>
              <a:pathLst>
                <a:path w="3425190" h="3810">
                  <a:moveTo>
                    <a:pt x="3425152" y="1270"/>
                  </a:moveTo>
                  <a:lnTo>
                    <a:pt x="3423945" y="1270"/>
                  </a:lnTo>
                  <a:lnTo>
                    <a:pt x="3423945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  <a:lnTo>
                    <a:pt x="3425152" y="3810"/>
                  </a:lnTo>
                  <a:lnTo>
                    <a:pt x="3425152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6195" y="3043332"/>
              <a:ext cx="54610" cy="27305"/>
            </a:xfrm>
            <a:custGeom>
              <a:avLst/>
              <a:gdLst/>
              <a:ahLst/>
              <a:cxnLst/>
              <a:rect l="l" t="t" r="r" b="b"/>
              <a:pathLst>
                <a:path w="54610" h="27305">
                  <a:moveTo>
                    <a:pt x="0" y="0"/>
                  </a:moveTo>
                  <a:lnTo>
                    <a:pt x="0" y="27266"/>
                  </a:lnTo>
                  <a:lnTo>
                    <a:pt x="54535" y="1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36195" y="3043332"/>
              <a:ext cx="54610" cy="27305"/>
            </a:xfrm>
            <a:custGeom>
              <a:avLst/>
              <a:gdLst/>
              <a:ahLst/>
              <a:cxnLst/>
              <a:rect l="l" t="t" r="r" b="b"/>
              <a:pathLst>
                <a:path w="54610" h="27305">
                  <a:moveTo>
                    <a:pt x="0" y="27266"/>
                  </a:moveTo>
                  <a:lnTo>
                    <a:pt x="54535" y="13632"/>
                  </a:lnTo>
                  <a:lnTo>
                    <a:pt x="0" y="0"/>
                  </a:lnTo>
                  <a:lnTo>
                    <a:pt x="0" y="27266"/>
                  </a:lnTo>
                  <a:close/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0664" y="1325971"/>
              <a:ext cx="3810" cy="1731010"/>
            </a:xfrm>
            <a:custGeom>
              <a:avLst/>
              <a:gdLst/>
              <a:ahLst/>
              <a:cxnLst/>
              <a:rect l="l" t="t" r="r" b="b"/>
              <a:pathLst>
                <a:path w="3809" h="1731010">
                  <a:moveTo>
                    <a:pt x="1704" y="0"/>
                  </a:moveTo>
                  <a:lnTo>
                    <a:pt x="0" y="6817"/>
                  </a:lnTo>
                  <a:lnTo>
                    <a:pt x="0" y="1730992"/>
                  </a:lnTo>
                  <a:lnTo>
                    <a:pt x="3408" y="1730992"/>
                  </a:lnTo>
                  <a:lnTo>
                    <a:pt x="3408" y="6817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8734" y="1325971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09">
                  <a:moveTo>
                    <a:pt x="13634" y="0"/>
                  </a:moveTo>
                  <a:lnTo>
                    <a:pt x="0" y="54535"/>
                  </a:lnTo>
                  <a:lnTo>
                    <a:pt x="27266" y="54535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8734" y="1325971"/>
              <a:ext cx="27305" cy="54610"/>
            </a:xfrm>
            <a:custGeom>
              <a:avLst/>
              <a:gdLst/>
              <a:ahLst/>
              <a:cxnLst/>
              <a:rect l="l" t="t" r="r" b="b"/>
              <a:pathLst>
                <a:path w="27304" h="54609">
                  <a:moveTo>
                    <a:pt x="27266" y="54535"/>
                  </a:moveTo>
                  <a:lnTo>
                    <a:pt x="13634" y="0"/>
                  </a:lnTo>
                  <a:lnTo>
                    <a:pt x="0" y="54535"/>
                  </a:lnTo>
                  <a:lnTo>
                    <a:pt x="27266" y="54535"/>
                  </a:lnTo>
                  <a:close/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7676" y="1564097"/>
              <a:ext cx="2312035" cy="1004569"/>
            </a:xfrm>
            <a:custGeom>
              <a:avLst/>
              <a:gdLst/>
              <a:ahLst/>
              <a:cxnLst/>
              <a:rect l="l" t="t" r="r" b="b"/>
              <a:pathLst>
                <a:path w="2312035" h="1004569">
                  <a:moveTo>
                    <a:pt x="0" y="0"/>
                  </a:moveTo>
                  <a:lnTo>
                    <a:pt x="0" y="461"/>
                  </a:lnTo>
                  <a:lnTo>
                    <a:pt x="454" y="1363"/>
                  </a:lnTo>
                  <a:lnTo>
                    <a:pt x="1363" y="3636"/>
                  </a:lnTo>
                  <a:lnTo>
                    <a:pt x="2727" y="6817"/>
                  </a:lnTo>
                  <a:lnTo>
                    <a:pt x="4545" y="10908"/>
                  </a:lnTo>
                  <a:lnTo>
                    <a:pt x="6817" y="16817"/>
                  </a:lnTo>
                  <a:lnTo>
                    <a:pt x="9537" y="24089"/>
                  </a:lnTo>
                  <a:lnTo>
                    <a:pt x="13173" y="32725"/>
                  </a:lnTo>
                  <a:lnTo>
                    <a:pt x="17271" y="42717"/>
                  </a:lnTo>
                  <a:lnTo>
                    <a:pt x="21809" y="54080"/>
                  </a:lnTo>
                  <a:lnTo>
                    <a:pt x="27264" y="66807"/>
                  </a:lnTo>
                  <a:lnTo>
                    <a:pt x="32718" y="79988"/>
                  </a:lnTo>
                  <a:lnTo>
                    <a:pt x="39081" y="94525"/>
                  </a:lnTo>
                  <a:lnTo>
                    <a:pt x="45444" y="109979"/>
                  </a:lnTo>
                  <a:lnTo>
                    <a:pt x="52262" y="125887"/>
                  </a:lnTo>
                  <a:lnTo>
                    <a:pt x="59527" y="142243"/>
                  </a:lnTo>
                  <a:lnTo>
                    <a:pt x="67254" y="159515"/>
                  </a:lnTo>
                  <a:lnTo>
                    <a:pt x="75436" y="176779"/>
                  </a:lnTo>
                  <a:lnTo>
                    <a:pt x="83617" y="194506"/>
                  </a:lnTo>
                  <a:lnTo>
                    <a:pt x="92253" y="212686"/>
                  </a:lnTo>
                  <a:lnTo>
                    <a:pt x="101343" y="231315"/>
                  </a:lnTo>
                  <a:lnTo>
                    <a:pt x="110881" y="250859"/>
                  </a:lnTo>
                  <a:lnTo>
                    <a:pt x="120880" y="270403"/>
                  </a:lnTo>
                  <a:lnTo>
                    <a:pt x="131334" y="290850"/>
                  </a:lnTo>
                  <a:lnTo>
                    <a:pt x="154515" y="333113"/>
                  </a:lnTo>
                  <a:lnTo>
                    <a:pt x="180870" y="378558"/>
                  </a:lnTo>
                  <a:lnTo>
                    <a:pt x="209952" y="426275"/>
                  </a:lnTo>
                  <a:lnTo>
                    <a:pt x="242670" y="476265"/>
                  </a:lnTo>
                  <a:lnTo>
                    <a:pt x="275396" y="523983"/>
                  </a:lnTo>
                  <a:lnTo>
                    <a:pt x="302660" y="561701"/>
                  </a:lnTo>
                  <a:lnTo>
                    <a:pt x="313568" y="576700"/>
                  </a:lnTo>
                  <a:lnTo>
                    <a:pt x="323113" y="588965"/>
                  </a:lnTo>
                  <a:lnTo>
                    <a:pt x="330833" y="598964"/>
                  </a:lnTo>
                  <a:lnTo>
                    <a:pt x="337651" y="606691"/>
                  </a:lnTo>
                  <a:lnTo>
                    <a:pt x="342650" y="613054"/>
                  </a:lnTo>
                  <a:lnTo>
                    <a:pt x="346741" y="618054"/>
                  </a:lnTo>
                  <a:lnTo>
                    <a:pt x="350377" y="621690"/>
                  </a:lnTo>
                  <a:lnTo>
                    <a:pt x="353559" y="624417"/>
                  </a:lnTo>
                  <a:lnTo>
                    <a:pt x="356286" y="627144"/>
                  </a:lnTo>
                  <a:lnTo>
                    <a:pt x="359013" y="629417"/>
                  </a:lnTo>
                  <a:lnTo>
                    <a:pt x="361740" y="632137"/>
                  </a:lnTo>
                  <a:lnTo>
                    <a:pt x="365377" y="635319"/>
                  </a:lnTo>
                  <a:lnTo>
                    <a:pt x="369922" y="639409"/>
                  </a:lnTo>
                  <a:lnTo>
                    <a:pt x="374921" y="644409"/>
                  </a:lnTo>
                  <a:lnTo>
                    <a:pt x="381739" y="650772"/>
                  </a:lnTo>
                  <a:lnTo>
                    <a:pt x="389913" y="658499"/>
                  </a:lnTo>
                  <a:lnTo>
                    <a:pt x="399458" y="668044"/>
                  </a:lnTo>
                  <a:lnTo>
                    <a:pt x="410821" y="678953"/>
                  </a:lnTo>
                  <a:lnTo>
                    <a:pt x="423995" y="692126"/>
                  </a:lnTo>
                  <a:lnTo>
                    <a:pt x="438540" y="706671"/>
                  </a:lnTo>
                  <a:lnTo>
                    <a:pt x="454903" y="723034"/>
                  </a:lnTo>
                  <a:lnTo>
                    <a:pt x="472629" y="739844"/>
                  </a:lnTo>
                  <a:lnTo>
                    <a:pt x="490803" y="756661"/>
                  </a:lnTo>
                  <a:lnTo>
                    <a:pt x="511711" y="775751"/>
                  </a:lnTo>
                  <a:lnTo>
                    <a:pt x="531248" y="793016"/>
                  </a:lnTo>
                  <a:lnTo>
                    <a:pt x="548520" y="808015"/>
                  </a:lnTo>
                  <a:lnTo>
                    <a:pt x="563057" y="820734"/>
                  </a:lnTo>
                  <a:lnTo>
                    <a:pt x="593510" y="849824"/>
                  </a:lnTo>
                  <a:lnTo>
                    <a:pt x="595782" y="854823"/>
                  </a:lnTo>
                  <a:lnTo>
                    <a:pt x="595328" y="856187"/>
                  </a:lnTo>
                  <a:lnTo>
                    <a:pt x="594873" y="857096"/>
                  </a:lnTo>
                  <a:lnTo>
                    <a:pt x="593964" y="858005"/>
                  </a:lnTo>
                  <a:lnTo>
                    <a:pt x="593964" y="858914"/>
                  </a:lnTo>
                  <a:lnTo>
                    <a:pt x="638046" y="882087"/>
                  </a:lnTo>
                  <a:lnTo>
                    <a:pt x="679854" y="899814"/>
                  </a:lnTo>
                  <a:lnTo>
                    <a:pt x="736208" y="920260"/>
                  </a:lnTo>
                  <a:lnTo>
                    <a:pt x="783009" y="934804"/>
                  </a:lnTo>
                  <a:lnTo>
                    <a:pt x="805735" y="941168"/>
                  </a:lnTo>
                  <a:lnTo>
                    <a:pt x="827097" y="947531"/>
                  </a:lnTo>
                  <a:lnTo>
                    <a:pt x="847089" y="952985"/>
                  </a:lnTo>
                  <a:lnTo>
                    <a:pt x="864815" y="957985"/>
                  </a:lnTo>
                  <a:lnTo>
                    <a:pt x="881171" y="962523"/>
                  </a:lnTo>
                  <a:lnTo>
                    <a:pt x="895261" y="966159"/>
                  </a:lnTo>
                  <a:lnTo>
                    <a:pt x="907533" y="969795"/>
                  </a:lnTo>
                  <a:lnTo>
                    <a:pt x="917987" y="972977"/>
                  </a:lnTo>
                  <a:lnTo>
                    <a:pt x="927070" y="975704"/>
                  </a:lnTo>
                  <a:lnTo>
                    <a:pt x="934797" y="978431"/>
                  </a:lnTo>
                  <a:lnTo>
                    <a:pt x="941161" y="980704"/>
                  </a:lnTo>
                  <a:lnTo>
                    <a:pt x="947069" y="982976"/>
                  </a:lnTo>
                  <a:lnTo>
                    <a:pt x="952524" y="984795"/>
                  </a:lnTo>
                  <a:lnTo>
                    <a:pt x="957978" y="986613"/>
                  </a:lnTo>
                  <a:lnTo>
                    <a:pt x="962978" y="988431"/>
                  </a:lnTo>
                  <a:lnTo>
                    <a:pt x="968886" y="990249"/>
                  </a:lnTo>
                  <a:lnTo>
                    <a:pt x="975242" y="992067"/>
                  </a:lnTo>
                  <a:lnTo>
                    <a:pt x="982515" y="993430"/>
                  </a:lnTo>
                  <a:lnTo>
                    <a:pt x="991151" y="995249"/>
                  </a:lnTo>
                  <a:lnTo>
                    <a:pt x="1001150" y="996605"/>
                  </a:lnTo>
                  <a:lnTo>
                    <a:pt x="1013415" y="998423"/>
                  </a:lnTo>
                  <a:lnTo>
                    <a:pt x="1027505" y="999787"/>
                  </a:lnTo>
                  <a:lnTo>
                    <a:pt x="1084767" y="1003423"/>
                  </a:lnTo>
                  <a:lnTo>
                    <a:pt x="1135667" y="1004339"/>
                  </a:lnTo>
                  <a:lnTo>
                    <a:pt x="1164749" y="1004339"/>
                  </a:lnTo>
                  <a:lnTo>
                    <a:pt x="1227011" y="1002059"/>
                  </a:lnTo>
                  <a:lnTo>
                    <a:pt x="1286539" y="997067"/>
                  </a:lnTo>
                  <a:lnTo>
                    <a:pt x="1340619" y="990703"/>
                  </a:lnTo>
                  <a:lnTo>
                    <a:pt x="1387428" y="983431"/>
                  </a:lnTo>
                  <a:lnTo>
                    <a:pt x="1406972" y="980249"/>
                  </a:lnTo>
                  <a:lnTo>
                    <a:pt x="1424699" y="976613"/>
                  </a:lnTo>
                  <a:lnTo>
                    <a:pt x="1440145" y="973432"/>
                  </a:lnTo>
                  <a:lnTo>
                    <a:pt x="1453781" y="970704"/>
                  </a:lnTo>
                  <a:lnTo>
                    <a:pt x="1465598" y="967523"/>
                  </a:lnTo>
                  <a:lnTo>
                    <a:pt x="1475590" y="964796"/>
                  </a:lnTo>
                  <a:lnTo>
                    <a:pt x="1484681" y="962523"/>
                  </a:lnTo>
                  <a:lnTo>
                    <a:pt x="1492408" y="959796"/>
                  </a:lnTo>
                  <a:lnTo>
                    <a:pt x="1499226" y="957523"/>
                  </a:lnTo>
                  <a:lnTo>
                    <a:pt x="1505589" y="955251"/>
                  </a:lnTo>
                  <a:lnTo>
                    <a:pt x="1511490" y="952531"/>
                  </a:lnTo>
                  <a:lnTo>
                    <a:pt x="1517406" y="950251"/>
                  </a:lnTo>
                  <a:lnTo>
                    <a:pt x="1523762" y="947531"/>
                  </a:lnTo>
                  <a:lnTo>
                    <a:pt x="1530580" y="944804"/>
                  </a:lnTo>
                  <a:lnTo>
                    <a:pt x="1537853" y="941622"/>
                  </a:lnTo>
                  <a:lnTo>
                    <a:pt x="1546034" y="938441"/>
                  </a:lnTo>
                  <a:lnTo>
                    <a:pt x="1555124" y="934804"/>
                  </a:lnTo>
                  <a:lnTo>
                    <a:pt x="1566026" y="930714"/>
                  </a:lnTo>
                  <a:lnTo>
                    <a:pt x="1578298" y="926169"/>
                  </a:lnTo>
                  <a:lnTo>
                    <a:pt x="1591933" y="921169"/>
                  </a:lnTo>
                  <a:lnTo>
                    <a:pt x="1607834" y="915260"/>
                  </a:lnTo>
                  <a:lnTo>
                    <a:pt x="1625106" y="908897"/>
                  </a:lnTo>
                  <a:lnTo>
                    <a:pt x="1644651" y="902079"/>
                  </a:lnTo>
                  <a:lnTo>
                    <a:pt x="1665551" y="894359"/>
                  </a:lnTo>
                  <a:lnTo>
                    <a:pt x="1710996" y="877542"/>
                  </a:lnTo>
                  <a:lnTo>
                    <a:pt x="1758714" y="858914"/>
                  </a:lnTo>
                  <a:lnTo>
                    <a:pt x="1815521" y="833915"/>
                  </a:lnTo>
                  <a:lnTo>
                    <a:pt x="1860057" y="812553"/>
                  </a:lnTo>
                  <a:lnTo>
                    <a:pt x="1876875" y="803470"/>
                  </a:lnTo>
                  <a:lnTo>
                    <a:pt x="1890503" y="796197"/>
                  </a:lnTo>
                  <a:lnTo>
                    <a:pt x="1920047" y="772115"/>
                  </a:lnTo>
                  <a:lnTo>
                    <a:pt x="1921410" y="765752"/>
                  </a:lnTo>
                  <a:lnTo>
                    <a:pt x="1922774" y="763024"/>
                  </a:lnTo>
                  <a:lnTo>
                    <a:pt x="1925047" y="759843"/>
                  </a:lnTo>
                  <a:lnTo>
                    <a:pt x="1928228" y="755298"/>
                  </a:lnTo>
                  <a:lnTo>
                    <a:pt x="1933675" y="749843"/>
                  </a:lnTo>
                  <a:lnTo>
                    <a:pt x="1940493" y="743480"/>
                  </a:lnTo>
                  <a:lnTo>
                    <a:pt x="1950038" y="735299"/>
                  </a:lnTo>
                  <a:lnTo>
                    <a:pt x="1961401" y="725761"/>
                  </a:lnTo>
                  <a:lnTo>
                    <a:pt x="1975029" y="714852"/>
                  </a:lnTo>
                  <a:lnTo>
                    <a:pt x="1990483" y="702126"/>
                  </a:lnTo>
                  <a:lnTo>
                    <a:pt x="2007300" y="688945"/>
                  </a:lnTo>
                  <a:lnTo>
                    <a:pt x="2024565" y="674862"/>
                  </a:lnTo>
                  <a:lnTo>
                    <a:pt x="2044564" y="658499"/>
                  </a:lnTo>
                  <a:lnTo>
                    <a:pt x="2062745" y="642591"/>
                  </a:lnTo>
                  <a:lnTo>
                    <a:pt x="2078646" y="628962"/>
                  </a:lnTo>
                  <a:lnTo>
                    <a:pt x="2092281" y="616690"/>
                  </a:lnTo>
                  <a:lnTo>
                    <a:pt x="2103190" y="607145"/>
                  </a:lnTo>
                  <a:lnTo>
                    <a:pt x="2111819" y="598964"/>
                  </a:lnTo>
                  <a:lnTo>
                    <a:pt x="2118636" y="593055"/>
                  </a:lnTo>
                  <a:lnTo>
                    <a:pt x="2123182" y="588517"/>
                  </a:lnTo>
                  <a:lnTo>
                    <a:pt x="2126818" y="584881"/>
                  </a:lnTo>
                  <a:lnTo>
                    <a:pt x="2129545" y="581700"/>
                  </a:lnTo>
                  <a:lnTo>
                    <a:pt x="2131817" y="579427"/>
                  </a:lnTo>
                  <a:lnTo>
                    <a:pt x="2134090" y="577154"/>
                  </a:lnTo>
                  <a:lnTo>
                    <a:pt x="2136363" y="574427"/>
                  </a:lnTo>
                  <a:lnTo>
                    <a:pt x="2139544" y="570791"/>
                  </a:lnTo>
                  <a:lnTo>
                    <a:pt x="2143180" y="566246"/>
                  </a:lnTo>
                  <a:lnTo>
                    <a:pt x="2148635" y="560337"/>
                  </a:lnTo>
                  <a:lnTo>
                    <a:pt x="2154998" y="553065"/>
                  </a:lnTo>
                  <a:lnTo>
                    <a:pt x="2163172" y="543982"/>
                  </a:lnTo>
                  <a:lnTo>
                    <a:pt x="2173172" y="532619"/>
                  </a:lnTo>
                  <a:lnTo>
                    <a:pt x="2184080" y="519892"/>
                  </a:lnTo>
                  <a:lnTo>
                    <a:pt x="2196352" y="505809"/>
                  </a:lnTo>
                  <a:lnTo>
                    <a:pt x="2222707" y="473084"/>
                  </a:lnTo>
                  <a:lnTo>
                    <a:pt x="2251335" y="433093"/>
                  </a:lnTo>
                  <a:lnTo>
                    <a:pt x="2259516" y="419003"/>
                  </a:lnTo>
                  <a:lnTo>
                    <a:pt x="2261789" y="414912"/>
                  </a:lnTo>
                  <a:lnTo>
                    <a:pt x="2262698" y="411730"/>
                  </a:lnTo>
                  <a:lnTo>
                    <a:pt x="2263152" y="409003"/>
                  </a:lnTo>
                  <a:lnTo>
                    <a:pt x="2263607" y="406731"/>
                  </a:lnTo>
                  <a:lnTo>
                    <a:pt x="2264061" y="403549"/>
                  </a:lnTo>
                  <a:lnTo>
                    <a:pt x="2264970" y="399920"/>
                  </a:lnTo>
                  <a:lnTo>
                    <a:pt x="2266789" y="395375"/>
                  </a:lnTo>
                  <a:lnTo>
                    <a:pt x="2269970" y="388557"/>
                  </a:lnTo>
                  <a:lnTo>
                    <a:pt x="2273606" y="380376"/>
                  </a:lnTo>
                  <a:lnTo>
                    <a:pt x="2278606" y="370376"/>
                  </a:lnTo>
                  <a:lnTo>
                    <a:pt x="2284515" y="359475"/>
                  </a:lnTo>
                  <a:lnTo>
                    <a:pt x="2290416" y="347657"/>
                  </a:lnTo>
                  <a:lnTo>
                    <a:pt x="2308597" y="305849"/>
                  </a:lnTo>
                  <a:lnTo>
                    <a:pt x="2311324" y="294031"/>
                  </a:lnTo>
                  <a:lnTo>
                    <a:pt x="2311779" y="290395"/>
                  </a:lnTo>
                  <a:lnTo>
                    <a:pt x="2311324" y="288122"/>
                  </a:lnTo>
                  <a:lnTo>
                    <a:pt x="2310870" y="286759"/>
                  </a:lnTo>
                  <a:lnTo>
                    <a:pt x="2310870" y="286304"/>
                  </a:lnTo>
                </a:path>
              </a:pathLst>
            </a:custGeom>
            <a:ln w="1363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0471" y="1584551"/>
              <a:ext cx="2945130" cy="1411605"/>
            </a:xfrm>
            <a:custGeom>
              <a:avLst/>
              <a:gdLst/>
              <a:ahLst/>
              <a:cxnLst/>
              <a:rect l="l" t="t" r="r" b="b"/>
              <a:pathLst>
                <a:path w="2945129" h="1411605">
                  <a:moveTo>
                    <a:pt x="0" y="0"/>
                  </a:moveTo>
                  <a:lnTo>
                    <a:pt x="0" y="454"/>
                  </a:lnTo>
                  <a:lnTo>
                    <a:pt x="453" y="1818"/>
                  </a:lnTo>
                  <a:lnTo>
                    <a:pt x="1364" y="4090"/>
                  </a:lnTo>
                  <a:lnTo>
                    <a:pt x="2725" y="7272"/>
                  </a:lnTo>
                  <a:lnTo>
                    <a:pt x="4543" y="12272"/>
                  </a:lnTo>
                  <a:lnTo>
                    <a:pt x="7271" y="19089"/>
                  </a:lnTo>
                  <a:lnTo>
                    <a:pt x="10453" y="27264"/>
                  </a:lnTo>
                  <a:lnTo>
                    <a:pt x="14088" y="36808"/>
                  </a:lnTo>
                  <a:lnTo>
                    <a:pt x="18631" y="48171"/>
                  </a:lnTo>
                  <a:lnTo>
                    <a:pt x="23630" y="60898"/>
                  </a:lnTo>
                  <a:lnTo>
                    <a:pt x="29084" y="74981"/>
                  </a:lnTo>
                  <a:lnTo>
                    <a:pt x="34993" y="89980"/>
                  </a:lnTo>
                  <a:lnTo>
                    <a:pt x="41354" y="106343"/>
                  </a:lnTo>
                  <a:lnTo>
                    <a:pt x="47718" y="123153"/>
                  </a:lnTo>
                  <a:lnTo>
                    <a:pt x="54989" y="140425"/>
                  </a:lnTo>
                  <a:lnTo>
                    <a:pt x="62259" y="158606"/>
                  </a:lnTo>
                  <a:lnTo>
                    <a:pt x="69984" y="177234"/>
                  </a:lnTo>
                  <a:lnTo>
                    <a:pt x="77709" y="195869"/>
                  </a:lnTo>
                  <a:lnTo>
                    <a:pt x="85436" y="214952"/>
                  </a:lnTo>
                  <a:lnTo>
                    <a:pt x="93615" y="234496"/>
                  </a:lnTo>
                  <a:lnTo>
                    <a:pt x="102250" y="254488"/>
                  </a:lnTo>
                  <a:lnTo>
                    <a:pt x="110885" y="274487"/>
                  </a:lnTo>
                  <a:lnTo>
                    <a:pt x="119974" y="294940"/>
                  </a:lnTo>
                  <a:lnTo>
                    <a:pt x="129062" y="315841"/>
                  </a:lnTo>
                  <a:lnTo>
                    <a:pt x="138608" y="336742"/>
                  </a:lnTo>
                  <a:lnTo>
                    <a:pt x="149058" y="358559"/>
                  </a:lnTo>
                  <a:lnTo>
                    <a:pt x="159510" y="380830"/>
                  </a:lnTo>
                  <a:lnTo>
                    <a:pt x="170417" y="403095"/>
                  </a:lnTo>
                  <a:lnTo>
                    <a:pt x="181324" y="425821"/>
                  </a:lnTo>
                  <a:lnTo>
                    <a:pt x="193141" y="448085"/>
                  </a:lnTo>
                  <a:lnTo>
                    <a:pt x="204498" y="470356"/>
                  </a:lnTo>
                  <a:lnTo>
                    <a:pt x="219497" y="498075"/>
                  </a:lnTo>
                  <a:lnTo>
                    <a:pt x="233587" y="523074"/>
                  </a:lnTo>
                  <a:lnTo>
                    <a:pt x="245859" y="544883"/>
                  </a:lnTo>
                  <a:lnTo>
                    <a:pt x="255851" y="562155"/>
                  </a:lnTo>
                  <a:lnTo>
                    <a:pt x="264033" y="575784"/>
                  </a:lnTo>
                  <a:lnTo>
                    <a:pt x="269942" y="585783"/>
                  </a:lnTo>
                  <a:lnTo>
                    <a:pt x="274487" y="592146"/>
                  </a:lnTo>
                  <a:lnTo>
                    <a:pt x="276759" y="596237"/>
                  </a:lnTo>
                  <a:lnTo>
                    <a:pt x="278123" y="598055"/>
                  </a:lnTo>
                  <a:lnTo>
                    <a:pt x="278577" y="597601"/>
                  </a:lnTo>
                  <a:lnTo>
                    <a:pt x="278577" y="596692"/>
                  </a:lnTo>
                  <a:lnTo>
                    <a:pt x="277668" y="594873"/>
                  </a:lnTo>
                  <a:lnTo>
                    <a:pt x="277214" y="593055"/>
                  </a:lnTo>
                  <a:lnTo>
                    <a:pt x="277214" y="591237"/>
                  </a:lnTo>
                  <a:lnTo>
                    <a:pt x="277668" y="590783"/>
                  </a:lnTo>
                  <a:lnTo>
                    <a:pt x="304932" y="619865"/>
                  </a:lnTo>
                  <a:lnTo>
                    <a:pt x="317205" y="634410"/>
                  </a:lnTo>
                  <a:lnTo>
                    <a:pt x="332204" y="652590"/>
                  </a:lnTo>
                  <a:lnTo>
                    <a:pt x="349014" y="673037"/>
                  </a:lnTo>
                  <a:lnTo>
                    <a:pt x="368104" y="695308"/>
                  </a:lnTo>
                  <a:lnTo>
                    <a:pt x="384012" y="713943"/>
                  </a:lnTo>
                  <a:lnTo>
                    <a:pt x="399913" y="732117"/>
                  </a:lnTo>
                  <a:lnTo>
                    <a:pt x="414912" y="749382"/>
                  </a:lnTo>
                  <a:lnTo>
                    <a:pt x="429002" y="765744"/>
                  </a:lnTo>
                  <a:lnTo>
                    <a:pt x="441267" y="780744"/>
                  </a:lnTo>
                  <a:lnTo>
                    <a:pt x="452630" y="794379"/>
                  </a:lnTo>
                  <a:lnTo>
                    <a:pt x="462175" y="806190"/>
                  </a:lnTo>
                  <a:lnTo>
                    <a:pt x="470356" y="816644"/>
                  </a:lnTo>
                  <a:lnTo>
                    <a:pt x="476720" y="825734"/>
                  </a:lnTo>
                  <a:lnTo>
                    <a:pt x="482167" y="833461"/>
                  </a:lnTo>
                  <a:lnTo>
                    <a:pt x="486712" y="840271"/>
                  </a:lnTo>
                  <a:lnTo>
                    <a:pt x="489894" y="846187"/>
                  </a:lnTo>
                  <a:lnTo>
                    <a:pt x="493075" y="851180"/>
                  </a:lnTo>
                  <a:lnTo>
                    <a:pt x="495348" y="856180"/>
                  </a:lnTo>
                  <a:lnTo>
                    <a:pt x="497620" y="860725"/>
                  </a:lnTo>
                  <a:lnTo>
                    <a:pt x="499893" y="865270"/>
                  </a:lnTo>
                  <a:lnTo>
                    <a:pt x="530793" y="904352"/>
                  </a:lnTo>
                  <a:lnTo>
                    <a:pt x="541247" y="914351"/>
                  </a:lnTo>
                  <a:lnTo>
                    <a:pt x="553519" y="926169"/>
                  </a:lnTo>
                  <a:lnTo>
                    <a:pt x="585783" y="953887"/>
                  </a:lnTo>
                  <a:lnTo>
                    <a:pt x="626683" y="987060"/>
                  </a:lnTo>
                  <a:lnTo>
                    <a:pt x="674855" y="1022508"/>
                  </a:lnTo>
                  <a:lnTo>
                    <a:pt x="722118" y="1054320"/>
                  </a:lnTo>
                  <a:lnTo>
                    <a:pt x="766199" y="1081587"/>
                  </a:lnTo>
                  <a:lnTo>
                    <a:pt x="803008" y="1102946"/>
                  </a:lnTo>
                  <a:lnTo>
                    <a:pt x="844369" y="1124762"/>
                  </a:lnTo>
                  <a:lnTo>
                    <a:pt x="882989" y="1140665"/>
                  </a:lnTo>
                  <a:lnTo>
                    <a:pt x="887989" y="1142028"/>
                  </a:lnTo>
                  <a:lnTo>
                    <a:pt x="892989" y="1143393"/>
                  </a:lnTo>
                  <a:lnTo>
                    <a:pt x="897988" y="1144757"/>
                  </a:lnTo>
                  <a:lnTo>
                    <a:pt x="902988" y="1146118"/>
                  </a:lnTo>
                  <a:lnTo>
                    <a:pt x="908897" y="1147482"/>
                  </a:lnTo>
                  <a:lnTo>
                    <a:pt x="915715" y="1149300"/>
                  </a:lnTo>
                  <a:lnTo>
                    <a:pt x="923441" y="1152028"/>
                  </a:lnTo>
                  <a:lnTo>
                    <a:pt x="932532" y="1154753"/>
                  </a:lnTo>
                  <a:lnTo>
                    <a:pt x="942979" y="1158388"/>
                  </a:lnTo>
                  <a:lnTo>
                    <a:pt x="955705" y="1162934"/>
                  </a:lnTo>
                  <a:lnTo>
                    <a:pt x="969795" y="1167934"/>
                  </a:lnTo>
                  <a:lnTo>
                    <a:pt x="986605" y="1174294"/>
                  </a:lnTo>
                  <a:lnTo>
                    <a:pt x="1005241" y="1181565"/>
                  </a:lnTo>
                  <a:lnTo>
                    <a:pt x="1025687" y="1189293"/>
                  </a:lnTo>
                  <a:lnTo>
                    <a:pt x="1048413" y="1198382"/>
                  </a:lnTo>
                  <a:lnTo>
                    <a:pt x="1072957" y="1207470"/>
                  </a:lnTo>
                  <a:lnTo>
                    <a:pt x="1098403" y="1217467"/>
                  </a:lnTo>
                  <a:lnTo>
                    <a:pt x="1124758" y="1227012"/>
                  </a:lnTo>
                  <a:lnTo>
                    <a:pt x="1154302" y="1237465"/>
                  </a:lnTo>
                  <a:lnTo>
                    <a:pt x="1182475" y="1247461"/>
                  </a:lnTo>
                  <a:lnTo>
                    <a:pt x="1207921" y="1256096"/>
                  </a:lnTo>
                  <a:lnTo>
                    <a:pt x="1230193" y="1263821"/>
                  </a:lnTo>
                  <a:lnTo>
                    <a:pt x="1249275" y="1270184"/>
                  </a:lnTo>
                  <a:lnTo>
                    <a:pt x="1265183" y="1275637"/>
                  </a:lnTo>
                  <a:lnTo>
                    <a:pt x="1277455" y="1279727"/>
                  </a:lnTo>
                  <a:lnTo>
                    <a:pt x="1287000" y="1283362"/>
                  </a:lnTo>
                  <a:lnTo>
                    <a:pt x="1293811" y="1285636"/>
                  </a:lnTo>
                  <a:lnTo>
                    <a:pt x="1297909" y="1287454"/>
                  </a:lnTo>
                  <a:lnTo>
                    <a:pt x="1300629" y="1288815"/>
                  </a:lnTo>
                  <a:lnTo>
                    <a:pt x="1301992" y="1289272"/>
                  </a:lnTo>
                  <a:lnTo>
                    <a:pt x="1301992" y="1290179"/>
                  </a:lnTo>
                  <a:lnTo>
                    <a:pt x="1302447" y="1290633"/>
                  </a:lnTo>
                  <a:lnTo>
                    <a:pt x="1304265" y="1291090"/>
                  </a:lnTo>
                  <a:lnTo>
                    <a:pt x="1307447" y="1291543"/>
                  </a:lnTo>
                  <a:lnTo>
                    <a:pt x="1312446" y="1292907"/>
                  </a:lnTo>
                  <a:lnTo>
                    <a:pt x="1320628" y="1294268"/>
                  </a:lnTo>
                  <a:lnTo>
                    <a:pt x="1331536" y="1296542"/>
                  </a:lnTo>
                  <a:lnTo>
                    <a:pt x="1346074" y="1299722"/>
                  </a:lnTo>
                  <a:lnTo>
                    <a:pt x="1364254" y="1302904"/>
                  </a:lnTo>
                  <a:lnTo>
                    <a:pt x="1386519" y="1307449"/>
                  </a:lnTo>
                  <a:lnTo>
                    <a:pt x="1412881" y="1311992"/>
                  </a:lnTo>
                  <a:lnTo>
                    <a:pt x="1443327" y="1317445"/>
                  </a:lnTo>
                  <a:lnTo>
                    <a:pt x="1476961" y="1323355"/>
                  </a:lnTo>
                  <a:lnTo>
                    <a:pt x="1513316" y="1329262"/>
                  </a:lnTo>
                  <a:lnTo>
                    <a:pt x="1541034" y="1333351"/>
                  </a:lnTo>
                  <a:lnTo>
                    <a:pt x="1568753" y="1337444"/>
                  </a:lnTo>
                  <a:lnTo>
                    <a:pt x="1595570" y="1341533"/>
                  </a:lnTo>
                  <a:lnTo>
                    <a:pt x="1621470" y="1344714"/>
                  </a:lnTo>
                  <a:lnTo>
                    <a:pt x="1646014" y="1348350"/>
                  </a:lnTo>
                  <a:lnTo>
                    <a:pt x="1668278" y="1351075"/>
                  </a:lnTo>
                  <a:lnTo>
                    <a:pt x="1688732" y="1353803"/>
                  </a:lnTo>
                  <a:lnTo>
                    <a:pt x="1707367" y="1356075"/>
                  </a:lnTo>
                  <a:lnTo>
                    <a:pt x="1723723" y="1357893"/>
                  </a:lnTo>
                  <a:lnTo>
                    <a:pt x="1738267" y="1359710"/>
                  </a:lnTo>
                  <a:lnTo>
                    <a:pt x="1750987" y="1361074"/>
                  </a:lnTo>
                  <a:lnTo>
                    <a:pt x="1761895" y="1362438"/>
                  </a:lnTo>
                  <a:lnTo>
                    <a:pt x="1771440" y="1363345"/>
                  </a:lnTo>
                  <a:lnTo>
                    <a:pt x="1779622" y="1364256"/>
                  </a:lnTo>
                  <a:lnTo>
                    <a:pt x="1786439" y="1364710"/>
                  </a:lnTo>
                  <a:lnTo>
                    <a:pt x="1792803" y="1365617"/>
                  </a:lnTo>
                  <a:lnTo>
                    <a:pt x="1798257" y="1366073"/>
                  </a:lnTo>
                  <a:lnTo>
                    <a:pt x="1803249" y="1366527"/>
                  </a:lnTo>
                  <a:lnTo>
                    <a:pt x="1808249" y="1366981"/>
                  </a:lnTo>
                  <a:lnTo>
                    <a:pt x="1813249" y="1366981"/>
                  </a:lnTo>
                  <a:lnTo>
                    <a:pt x="1818249" y="1367435"/>
                  </a:lnTo>
                  <a:lnTo>
                    <a:pt x="1824157" y="1367891"/>
                  </a:lnTo>
                  <a:lnTo>
                    <a:pt x="1830975" y="1368345"/>
                  </a:lnTo>
                  <a:lnTo>
                    <a:pt x="1838695" y="1368799"/>
                  </a:lnTo>
                  <a:lnTo>
                    <a:pt x="1847785" y="1369253"/>
                  </a:lnTo>
                  <a:lnTo>
                    <a:pt x="1858694" y="1370163"/>
                  </a:lnTo>
                  <a:lnTo>
                    <a:pt x="1871420" y="1371070"/>
                  </a:lnTo>
                  <a:lnTo>
                    <a:pt x="1885965" y="1371981"/>
                  </a:lnTo>
                  <a:lnTo>
                    <a:pt x="1903230" y="1373345"/>
                  </a:lnTo>
                  <a:lnTo>
                    <a:pt x="1922774" y="1374706"/>
                  </a:lnTo>
                  <a:lnTo>
                    <a:pt x="1944584" y="1376070"/>
                  </a:lnTo>
                  <a:lnTo>
                    <a:pt x="1969582" y="1377887"/>
                  </a:lnTo>
                  <a:lnTo>
                    <a:pt x="1996846" y="1379705"/>
                  </a:lnTo>
                  <a:lnTo>
                    <a:pt x="2026845" y="1381979"/>
                  </a:lnTo>
                  <a:lnTo>
                    <a:pt x="2059563" y="1383797"/>
                  </a:lnTo>
                  <a:lnTo>
                    <a:pt x="2094099" y="1386069"/>
                  </a:lnTo>
                  <a:lnTo>
                    <a:pt x="2130454" y="1388340"/>
                  </a:lnTo>
                  <a:lnTo>
                    <a:pt x="2167725" y="1390612"/>
                  </a:lnTo>
                  <a:lnTo>
                    <a:pt x="2203625" y="1392430"/>
                  </a:lnTo>
                  <a:lnTo>
                    <a:pt x="2239070" y="1394247"/>
                  </a:lnTo>
                  <a:lnTo>
                    <a:pt x="2274515" y="1396065"/>
                  </a:lnTo>
                  <a:lnTo>
                    <a:pt x="2308597" y="1397883"/>
                  </a:lnTo>
                  <a:lnTo>
                    <a:pt x="2342225" y="1399247"/>
                  </a:lnTo>
                  <a:lnTo>
                    <a:pt x="2374496" y="1400610"/>
                  </a:lnTo>
                  <a:lnTo>
                    <a:pt x="2405850" y="1401975"/>
                  </a:lnTo>
                  <a:lnTo>
                    <a:pt x="2436296" y="1402882"/>
                  </a:lnTo>
                  <a:lnTo>
                    <a:pt x="2465385" y="1403793"/>
                  </a:lnTo>
                  <a:lnTo>
                    <a:pt x="2493558" y="1404700"/>
                  </a:lnTo>
                  <a:lnTo>
                    <a:pt x="2521277" y="1405610"/>
                  </a:lnTo>
                  <a:lnTo>
                    <a:pt x="2548094" y="1406518"/>
                  </a:lnTo>
                  <a:lnTo>
                    <a:pt x="2573994" y="1406974"/>
                  </a:lnTo>
                  <a:lnTo>
                    <a:pt x="2623984" y="1407882"/>
                  </a:lnTo>
                  <a:lnTo>
                    <a:pt x="2671702" y="1408792"/>
                  </a:lnTo>
                  <a:lnTo>
                    <a:pt x="2717146" y="1409699"/>
                  </a:lnTo>
                  <a:lnTo>
                    <a:pt x="2738963" y="1409699"/>
                  </a:lnTo>
                  <a:lnTo>
                    <a:pt x="2760319" y="1410153"/>
                  </a:lnTo>
                  <a:lnTo>
                    <a:pt x="2780772" y="1410153"/>
                  </a:lnTo>
                  <a:lnTo>
                    <a:pt x="2800317" y="1410610"/>
                  </a:lnTo>
                  <a:lnTo>
                    <a:pt x="2868480" y="1410610"/>
                  </a:lnTo>
                  <a:lnTo>
                    <a:pt x="2882570" y="1411064"/>
                  </a:lnTo>
                  <a:lnTo>
                    <a:pt x="2944825" y="1411064"/>
                  </a:lnTo>
                </a:path>
              </a:pathLst>
            </a:custGeom>
            <a:ln w="1363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5189" y="1634235"/>
            <a:ext cx="134620" cy="904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19"/>
              </a:lnSpc>
            </a:pPr>
            <a:r>
              <a:rPr sz="850" dirty="0">
                <a:latin typeface="Times New Roman"/>
                <a:cs typeface="Times New Roman"/>
              </a:rPr>
              <a:t>Erreur de</a:t>
            </a:r>
            <a:r>
              <a:rPr sz="850" spc="5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prediction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2433" y="1974039"/>
            <a:ext cx="801370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Ensemble</a:t>
            </a:r>
            <a:r>
              <a:rPr sz="85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de</a:t>
            </a:r>
            <a:r>
              <a:rPr sz="85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spc="-20" dirty="0">
                <a:solidFill>
                  <a:srgbClr val="0000FF"/>
                </a:solidFill>
                <a:latin typeface="Times New Roman"/>
                <a:cs typeface="Times New Roman"/>
              </a:rPr>
              <a:t>Test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0922" y="2853395"/>
            <a:ext cx="1167765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FF0000"/>
                </a:solidFill>
                <a:latin typeface="Times New Roman"/>
                <a:cs typeface="Times New Roman"/>
              </a:rPr>
              <a:t>Ensemble</a:t>
            </a:r>
            <a:r>
              <a:rPr sz="85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50" spc="-10" dirty="0">
                <a:solidFill>
                  <a:srgbClr val="FF0000"/>
                </a:solidFill>
                <a:latin typeface="Times New Roman"/>
                <a:cs typeface="Times New Roman"/>
              </a:rPr>
              <a:t>d’apprentissage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2819" y="3037446"/>
            <a:ext cx="298450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-10" dirty="0">
                <a:latin typeface="Times New Roman"/>
                <a:cs typeface="Times New Roman"/>
              </a:rPr>
              <a:t>Faible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6292" y="3037446"/>
            <a:ext cx="274320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-10" dirty="0">
                <a:latin typeface="Times New Roman"/>
                <a:cs typeface="Times New Roman"/>
              </a:rPr>
              <a:t>Elevé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38024" y="3160148"/>
            <a:ext cx="1019175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latin typeface="Times New Roman"/>
                <a:cs typeface="Times New Roman"/>
              </a:rPr>
              <a:t>Complexité</a:t>
            </a:r>
            <a:r>
              <a:rPr sz="850" spc="20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du</a:t>
            </a:r>
            <a:r>
              <a:rPr sz="850" spc="25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modèle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5" name="object 25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8" name="object 28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27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Illustration</a:t>
            </a:r>
            <a:r>
              <a:rPr spc="70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-10" dirty="0"/>
              <a:t>overfitting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714" y="1375774"/>
            <a:ext cx="1843128" cy="9795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86127" y="2303741"/>
            <a:ext cx="8509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50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597" y="2303741"/>
            <a:ext cx="1311910" cy="261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560">
              <a:lnSpc>
                <a:spcPts val="930"/>
              </a:lnSpc>
              <a:spcBef>
                <a:spcPts val="90"/>
              </a:spcBef>
              <a:tabLst>
                <a:tab pos="902335" algn="l"/>
              </a:tabLst>
            </a:pP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20</a:t>
            </a:r>
            <a:r>
              <a:rPr sz="85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10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30"/>
              </a:lnSpc>
            </a:pPr>
            <a:r>
              <a:rPr sz="850" dirty="0">
                <a:solidFill>
                  <a:srgbClr val="252525"/>
                </a:solidFill>
                <a:latin typeface="Arial"/>
                <a:cs typeface="Arial"/>
              </a:rPr>
              <a:t>Valeurs</a:t>
            </a:r>
            <a:r>
              <a:rPr sz="85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252525"/>
                </a:solidFill>
                <a:latin typeface="Arial"/>
                <a:cs typeface="Arial"/>
              </a:rPr>
              <a:t>decroissantes</a:t>
            </a:r>
            <a:r>
              <a:rPr sz="85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sz="85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252525"/>
                </a:solidFill>
                <a:latin typeface="Arial"/>
                <a:cs typeface="Arial"/>
              </a:rPr>
              <a:t>k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677" y="2303741"/>
            <a:ext cx="14478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30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486" y="1414928"/>
            <a:ext cx="145415" cy="85915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50" dirty="0">
                <a:solidFill>
                  <a:srgbClr val="252525"/>
                </a:solidFill>
                <a:latin typeface="Arial"/>
                <a:cs typeface="Arial"/>
              </a:rPr>
              <a:t>Risque</a:t>
            </a:r>
            <a:r>
              <a:rPr sz="8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252525"/>
                </a:solidFill>
                <a:latin typeface="Arial"/>
                <a:cs typeface="Arial"/>
              </a:rPr>
              <a:t>empirique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330" y="2222072"/>
            <a:ext cx="8509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50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005" y="1911165"/>
            <a:ext cx="174625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0.1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005" y="1289351"/>
            <a:ext cx="174625" cy="46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0.3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50" spc="-25" dirty="0">
                <a:solidFill>
                  <a:srgbClr val="252525"/>
                </a:solidFill>
                <a:latin typeface="Arial"/>
                <a:cs typeface="Arial"/>
              </a:rPr>
              <a:t>0.2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0819" y="1855946"/>
            <a:ext cx="216535" cy="3352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760"/>
              </a:lnSpc>
              <a:spcBef>
                <a:spcPts val="265"/>
              </a:spcBef>
            </a:pPr>
            <a:r>
              <a:rPr sz="750" spc="-25" dirty="0">
                <a:latin typeface="Arial"/>
                <a:cs typeface="Arial"/>
              </a:rPr>
              <a:t>App</a:t>
            </a:r>
            <a:r>
              <a:rPr sz="750" spc="500" dirty="0">
                <a:latin typeface="Arial"/>
                <a:cs typeface="Arial"/>
              </a:rPr>
              <a:t> </a:t>
            </a:r>
            <a:r>
              <a:rPr sz="750" spc="-25" dirty="0">
                <a:latin typeface="Arial"/>
                <a:cs typeface="Arial"/>
              </a:rPr>
              <a:t>Val</a:t>
            </a:r>
            <a:r>
              <a:rPr sz="750" spc="500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Test</a:t>
            </a:r>
            <a:endParaRPr sz="7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9982" y="1191065"/>
            <a:ext cx="1711007" cy="12524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499906" y="2572076"/>
            <a:ext cx="1638300" cy="227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50"/>
              </a:lnSpc>
              <a:spcBef>
                <a:spcPts val="95"/>
              </a:spcBef>
            </a:pPr>
            <a:r>
              <a:rPr sz="500" spc="40" dirty="0">
                <a:latin typeface="Cambria"/>
                <a:cs typeface="Cambria"/>
                <a:hlinkClick r:id="rId4"/>
              </a:rPr>
              <a:t>https:</a:t>
            </a:r>
            <a:endParaRPr sz="500">
              <a:latin typeface="Cambria"/>
              <a:cs typeface="Cambria"/>
            </a:endParaRPr>
          </a:p>
          <a:p>
            <a:pPr marL="12700" marR="5080">
              <a:lnSpc>
                <a:spcPts val="500"/>
              </a:lnSpc>
              <a:spcBef>
                <a:spcPts val="50"/>
              </a:spcBef>
            </a:pPr>
            <a:r>
              <a:rPr sz="500" spc="-10" dirty="0">
                <a:latin typeface="Cambria"/>
                <a:cs typeface="Cambria"/>
                <a:hlinkClick r:id="rId4"/>
              </a:rPr>
              <a:t>//www.cs.princeton.edu/courses/archive/spring16/</a:t>
            </a:r>
            <a:r>
              <a:rPr sz="500" spc="500" dirty="0">
                <a:latin typeface="Cambria"/>
                <a:cs typeface="Cambria"/>
              </a:rPr>
              <a:t>   </a:t>
            </a:r>
            <a:r>
              <a:rPr sz="500" spc="-10" dirty="0">
                <a:latin typeface="Cambria"/>
                <a:cs typeface="Cambria"/>
                <a:hlinkClick r:id="rId4"/>
              </a:rPr>
              <a:t>cos495/slides/ML_basics_lecture6_overfitting.pdf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5" name="object 15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8" name="object 18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28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</a:t>
            </a:r>
            <a:r>
              <a:rPr dirty="0"/>
              <a:t> </a:t>
            </a:r>
            <a:r>
              <a:rPr spc="-25" dirty="0"/>
              <a:t>selection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743" y="1071079"/>
            <a:ext cx="4483735" cy="1617345"/>
            <a:chOff x="87743" y="1071079"/>
            <a:chExt cx="4483735" cy="1617345"/>
          </a:xfrm>
        </p:grpSpPr>
        <p:sp>
          <p:nvSpPr>
            <p:cNvPr id="4" name="object 4"/>
            <p:cNvSpPr/>
            <p:nvPr/>
          </p:nvSpPr>
          <p:spPr>
            <a:xfrm>
              <a:off x="138544" y="1089915"/>
              <a:ext cx="4432935" cy="1598295"/>
            </a:xfrm>
            <a:custGeom>
              <a:avLst/>
              <a:gdLst/>
              <a:ahLst/>
              <a:cxnLst/>
              <a:rect l="l" t="t" r="r" b="b"/>
              <a:pathLst>
                <a:path w="4432935" h="1598295">
                  <a:moveTo>
                    <a:pt x="4432566" y="0"/>
                  </a:moveTo>
                  <a:lnTo>
                    <a:pt x="0" y="0"/>
                  </a:lnTo>
                  <a:lnTo>
                    <a:pt x="0" y="1598141"/>
                  </a:lnTo>
                  <a:lnTo>
                    <a:pt x="4432566" y="1598141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43" y="1071079"/>
              <a:ext cx="4432935" cy="1566545"/>
            </a:xfrm>
            <a:custGeom>
              <a:avLst/>
              <a:gdLst/>
              <a:ahLst/>
              <a:cxnLst/>
              <a:rect l="l" t="t" r="r" b="b"/>
              <a:pathLst>
                <a:path w="4432935" h="1566545">
                  <a:moveTo>
                    <a:pt x="4432566" y="0"/>
                  </a:moveTo>
                  <a:lnTo>
                    <a:pt x="0" y="0"/>
                  </a:lnTo>
                  <a:lnTo>
                    <a:pt x="0" y="1515377"/>
                  </a:lnTo>
                  <a:lnTo>
                    <a:pt x="4008" y="1535102"/>
                  </a:lnTo>
                  <a:lnTo>
                    <a:pt x="14922" y="1551255"/>
                  </a:lnTo>
                  <a:lnTo>
                    <a:pt x="31075" y="1562169"/>
                  </a:lnTo>
                  <a:lnTo>
                    <a:pt x="50800" y="1566178"/>
                  </a:lnTo>
                  <a:lnTo>
                    <a:pt x="4381765" y="1566178"/>
                  </a:lnTo>
                  <a:lnTo>
                    <a:pt x="4401490" y="1562169"/>
                  </a:lnTo>
                  <a:lnTo>
                    <a:pt x="4417643" y="1551255"/>
                  </a:lnTo>
                  <a:lnTo>
                    <a:pt x="4428558" y="1535102"/>
                  </a:lnTo>
                  <a:lnTo>
                    <a:pt x="4432566" y="1515377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089" y="1129715"/>
              <a:ext cx="65265" cy="652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2932" y="1046262"/>
            <a:ext cx="39408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Find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H</a:t>
            </a:r>
            <a:r>
              <a:rPr sz="1100" spc="-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best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229" dirty="0">
                <a:latin typeface="Arial"/>
                <a:cs typeface="Arial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learned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based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training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well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generalize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(low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true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risk)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1089" y="1565821"/>
            <a:ext cx="343535" cy="681990"/>
            <a:chOff x="281089" y="1565821"/>
            <a:chExt cx="343535" cy="6819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1565821"/>
              <a:ext cx="65265" cy="65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981682"/>
              <a:ext cx="65265" cy="652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120" y="2132974"/>
              <a:ext cx="114214" cy="1142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02932" y="1482368"/>
            <a:ext cx="37128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are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looking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polynomial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degree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-50" dirty="0">
                <a:latin typeface="Verdana"/>
                <a:cs typeface="Verdana"/>
              </a:rPr>
              <a:t>α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8190" y="1712555"/>
            <a:ext cx="3898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emp</a:t>
            </a:r>
            <a:r>
              <a:rPr sz="800" i="1" spc="160" dirty="0">
                <a:latin typeface="Arial"/>
                <a:cs typeface="Arial"/>
              </a:rPr>
              <a:t>  </a:t>
            </a:r>
            <a:r>
              <a:rPr sz="800" i="1" spc="40" dirty="0">
                <a:latin typeface="Calibri"/>
                <a:cs typeface="Calibri"/>
              </a:rPr>
              <a:t>α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7339" y="1654453"/>
            <a:ext cx="3975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2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37561" y="1550541"/>
            <a:ext cx="1720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Lucida Calligraphy"/>
                <a:cs typeface="Lucida Calligraphy"/>
              </a:rPr>
              <a:t>�</a:t>
            </a:r>
            <a:endParaRPr sz="1100">
              <a:latin typeface="Lucida Calligraphy"/>
              <a:cs typeface="Lucida Calligraphy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3802" y="1627935"/>
            <a:ext cx="198755" cy="25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94"/>
              </a:lnSpc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Verdana"/>
                <a:cs typeface="Verdana"/>
              </a:rPr>
              <a:t>=</a:t>
            </a:r>
            <a:r>
              <a:rPr sz="800" spc="-25" dirty="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37789" y="1654453"/>
            <a:ext cx="889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07" baseline="-10416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6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200" i="1" baseline="-10416" dirty="0">
                <a:latin typeface="Calibri"/>
                <a:cs typeface="Calibri"/>
              </a:rPr>
              <a:t>α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12" baseline="-10416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))</a:t>
            </a:r>
            <a:r>
              <a:rPr sz="1200" spc="-30" baseline="27777" dirty="0">
                <a:latin typeface="Calibri"/>
                <a:cs typeface="Calibri"/>
              </a:rPr>
              <a:t>2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2932" y="1576931"/>
            <a:ext cx="1350645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latin typeface="Calibri"/>
                <a:cs typeface="Calibri"/>
              </a:rPr>
              <a:t>minimizing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risk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i="1" spc="-50" dirty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Goal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256" y="211985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120" y="2474591"/>
            <a:ext cx="114214" cy="11421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32256" y="246146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0034" y="2087389"/>
            <a:ext cx="379349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propose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model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estimation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method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order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choose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(approximately)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best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model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belonging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100" dirty="0">
                <a:latin typeface="Lucida Sans Unicode"/>
                <a:cs typeface="Lucida Sans Unicode"/>
              </a:rPr>
              <a:t>H</a:t>
            </a:r>
            <a:r>
              <a:rPr sz="1000" spc="-20" dirty="0">
                <a:latin typeface="Lucida Sans Unicode"/>
                <a:cs typeface="Lucida Sans Unicode"/>
              </a:rPr>
              <a:t> </a:t>
            </a:r>
            <a:r>
              <a:rPr sz="1000" spc="-50" dirty="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00" dirty="0">
                <a:latin typeface="Calibri"/>
                <a:cs typeface="Calibri"/>
              </a:rPr>
              <a:t>once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model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is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selected,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estimate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its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generalization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error.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4" name="object 2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7" name="object 27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29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5300" y="201991"/>
            <a:ext cx="6134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245" dirty="0"/>
              <a:t> </a:t>
            </a:r>
            <a:r>
              <a:rPr spc="-25" dirty="0"/>
              <a:t>rise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860471"/>
            <a:ext cx="28130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20" dirty="0">
                <a:solidFill>
                  <a:srgbClr val="3333B2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907509"/>
            <a:ext cx="4483735" cy="1039494"/>
            <a:chOff x="87743" y="907509"/>
            <a:chExt cx="4483735" cy="103949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16520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907509"/>
              <a:ext cx="4432935" cy="1039494"/>
            </a:xfrm>
            <a:custGeom>
              <a:avLst/>
              <a:gdLst/>
              <a:ahLst/>
              <a:cxnLst/>
              <a:rect l="l" t="t" r="r" b="b"/>
              <a:pathLst>
                <a:path w="4432935" h="1039494">
                  <a:moveTo>
                    <a:pt x="4432566" y="0"/>
                  </a:moveTo>
                  <a:lnTo>
                    <a:pt x="0" y="0"/>
                  </a:lnTo>
                  <a:lnTo>
                    <a:pt x="0" y="1039185"/>
                  </a:lnTo>
                  <a:lnTo>
                    <a:pt x="4432566" y="1039185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1060791"/>
              <a:ext cx="4432935" cy="835660"/>
            </a:xfrm>
            <a:custGeom>
              <a:avLst/>
              <a:gdLst/>
              <a:ahLst/>
              <a:cxnLst/>
              <a:rect l="l" t="t" r="r" b="b"/>
              <a:pathLst>
                <a:path w="4432935" h="835660">
                  <a:moveTo>
                    <a:pt x="4432566" y="0"/>
                  </a:moveTo>
                  <a:lnTo>
                    <a:pt x="0" y="0"/>
                  </a:lnTo>
                  <a:lnTo>
                    <a:pt x="0" y="784303"/>
                  </a:lnTo>
                  <a:lnTo>
                    <a:pt x="4008" y="804027"/>
                  </a:lnTo>
                  <a:lnTo>
                    <a:pt x="14922" y="820180"/>
                  </a:lnTo>
                  <a:lnTo>
                    <a:pt x="31075" y="831094"/>
                  </a:lnTo>
                  <a:lnTo>
                    <a:pt x="50800" y="835103"/>
                  </a:lnTo>
                  <a:lnTo>
                    <a:pt x="4381765" y="835103"/>
                  </a:lnTo>
                  <a:lnTo>
                    <a:pt x="4401490" y="831094"/>
                  </a:lnTo>
                  <a:lnTo>
                    <a:pt x="4417643" y="820180"/>
                  </a:lnTo>
                  <a:lnTo>
                    <a:pt x="4428558" y="804027"/>
                  </a:lnTo>
                  <a:lnTo>
                    <a:pt x="4432566" y="784303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1119416"/>
              <a:ext cx="65265" cy="652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864" y="1309230"/>
              <a:ext cx="52590" cy="525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64" y="1461058"/>
              <a:ext cx="52590" cy="52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864" y="1612887"/>
              <a:ext cx="52590" cy="5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864" y="1764715"/>
              <a:ext cx="52590" cy="525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8544" y="1010881"/>
            <a:ext cx="4432935" cy="8470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3720" marR="1317625" indent="-277495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Calibri"/>
                <a:cs typeface="Calibri"/>
              </a:rPr>
              <a:t>Big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2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continuous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increase</a:t>
            </a:r>
            <a:r>
              <a:rPr sz="1100" spc="1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generated </a:t>
            </a:r>
            <a:r>
              <a:rPr sz="1000" dirty="0">
                <a:latin typeface="Calibri"/>
                <a:cs typeface="Calibri"/>
              </a:rPr>
              <a:t>Twitter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:</a:t>
            </a:r>
            <a:r>
              <a:rPr sz="1000" spc="2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50M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tweets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/day</a:t>
            </a:r>
            <a:r>
              <a:rPr sz="1000" spc="110" dirty="0">
                <a:latin typeface="Calibri"/>
                <a:cs typeface="Calibri"/>
              </a:rPr>
              <a:t> (=7 </a:t>
            </a:r>
            <a:r>
              <a:rPr sz="1000" spc="-10" dirty="0">
                <a:latin typeface="Calibri"/>
                <a:cs typeface="Calibri"/>
              </a:rPr>
              <a:t>terabytes) </a:t>
            </a:r>
            <a:r>
              <a:rPr sz="1000" dirty="0">
                <a:latin typeface="Calibri"/>
                <a:cs typeface="Calibri"/>
              </a:rPr>
              <a:t>Facebook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:</a:t>
            </a:r>
            <a:r>
              <a:rPr sz="1000" spc="1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10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terabytes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/day</a:t>
            </a:r>
            <a:endParaRPr sz="1000">
              <a:latin typeface="Calibri"/>
              <a:cs typeface="Calibri"/>
            </a:endParaRPr>
          </a:p>
          <a:p>
            <a:pPr marL="553720">
              <a:lnSpc>
                <a:spcPts val="1195"/>
              </a:lnSpc>
            </a:pPr>
            <a:r>
              <a:rPr sz="1000" dirty="0">
                <a:latin typeface="Calibri"/>
                <a:cs typeface="Calibri"/>
              </a:rPr>
              <a:t>Youtube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:</a:t>
            </a:r>
            <a:r>
              <a:rPr sz="1000" spc="1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50h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uploaded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videos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/minute</a:t>
            </a:r>
            <a:endParaRPr sz="1000">
              <a:latin typeface="Calibri"/>
              <a:cs typeface="Calibri"/>
            </a:endParaRPr>
          </a:p>
          <a:p>
            <a:pPr marL="553720">
              <a:lnSpc>
                <a:spcPts val="1200"/>
              </a:lnSpc>
            </a:pPr>
            <a:r>
              <a:rPr sz="1000" dirty="0">
                <a:latin typeface="Calibri"/>
                <a:cs typeface="Calibri"/>
              </a:rPr>
              <a:t>2.9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millions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e-</a:t>
            </a:r>
            <a:r>
              <a:rPr sz="1000" dirty="0">
                <a:latin typeface="Calibri"/>
                <a:cs typeface="Calibri"/>
              </a:rPr>
              <a:t>mails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/second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994" y="2148720"/>
            <a:ext cx="10223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Computing</a:t>
            </a:r>
            <a:r>
              <a:rPr sz="1100" spc="114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3333B2"/>
                </a:solidFill>
                <a:latin typeface="Calibri"/>
                <a:cs typeface="Calibri"/>
              </a:rPr>
              <a:t>Power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5193" y="2195763"/>
            <a:ext cx="1772920" cy="792480"/>
            <a:chOff x="105193" y="2195763"/>
            <a:chExt cx="1772920" cy="79248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93" y="2312720"/>
              <a:ext cx="1721622" cy="506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5994" y="2195763"/>
              <a:ext cx="1722120" cy="792480"/>
            </a:xfrm>
            <a:custGeom>
              <a:avLst/>
              <a:gdLst/>
              <a:ahLst/>
              <a:cxnLst/>
              <a:rect l="l" t="t" r="r" b="b"/>
              <a:pathLst>
                <a:path w="1722120" h="792480">
                  <a:moveTo>
                    <a:pt x="1721622" y="0"/>
                  </a:moveTo>
                  <a:lnTo>
                    <a:pt x="0" y="0"/>
                  </a:lnTo>
                  <a:lnTo>
                    <a:pt x="0" y="791925"/>
                  </a:lnTo>
                  <a:lnTo>
                    <a:pt x="1721622" y="791925"/>
                  </a:lnTo>
                  <a:lnTo>
                    <a:pt x="17216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193" y="2356999"/>
              <a:ext cx="1722120" cy="580390"/>
            </a:xfrm>
            <a:custGeom>
              <a:avLst/>
              <a:gdLst/>
              <a:ahLst/>
              <a:cxnLst/>
              <a:rect l="l" t="t" r="r" b="b"/>
              <a:pathLst>
                <a:path w="1722120" h="580389">
                  <a:moveTo>
                    <a:pt x="1721622" y="0"/>
                  </a:moveTo>
                  <a:lnTo>
                    <a:pt x="0" y="0"/>
                  </a:lnTo>
                  <a:lnTo>
                    <a:pt x="0" y="529088"/>
                  </a:lnTo>
                  <a:lnTo>
                    <a:pt x="4008" y="548812"/>
                  </a:lnTo>
                  <a:lnTo>
                    <a:pt x="14922" y="564965"/>
                  </a:lnTo>
                  <a:lnTo>
                    <a:pt x="31075" y="575880"/>
                  </a:lnTo>
                  <a:lnTo>
                    <a:pt x="50800" y="579888"/>
                  </a:lnTo>
                  <a:lnTo>
                    <a:pt x="1670821" y="579888"/>
                  </a:lnTo>
                  <a:lnTo>
                    <a:pt x="1690546" y="575880"/>
                  </a:lnTo>
                  <a:lnTo>
                    <a:pt x="1706699" y="564965"/>
                  </a:lnTo>
                  <a:lnTo>
                    <a:pt x="1717613" y="548812"/>
                  </a:lnTo>
                  <a:lnTo>
                    <a:pt x="1721622" y="529088"/>
                  </a:lnTo>
                  <a:lnTo>
                    <a:pt x="1721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551" y="2415628"/>
              <a:ext cx="65265" cy="652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551" y="2625661"/>
              <a:ext cx="65265" cy="652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5994" y="2288398"/>
            <a:ext cx="1722120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Calibri"/>
                <a:cs typeface="Calibri"/>
              </a:rPr>
              <a:t>Moore’s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law</a:t>
            </a:r>
            <a:endParaRPr sz="1100">
              <a:latin typeface="Calibri"/>
              <a:cs typeface="Calibri"/>
            </a:endParaRPr>
          </a:p>
          <a:p>
            <a:pPr marL="276860" marR="23876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Massively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distributed </a:t>
            </a:r>
            <a:r>
              <a:rPr sz="1100" spc="-10" dirty="0">
                <a:latin typeface="Calibri"/>
                <a:cs typeface="Calibri"/>
              </a:rPr>
              <a:t>computing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32000" y="2151184"/>
            <a:ext cx="145097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The</a:t>
            </a:r>
            <a:r>
              <a:rPr sz="1100" spc="13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BC1919"/>
                </a:solidFill>
                <a:latin typeface="Calibri"/>
                <a:cs typeface="Calibri"/>
              </a:rPr>
              <a:t>value-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adding</a:t>
            </a:r>
            <a:r>
              <a:rPr sz="1100" spc="14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BC1919"/>
                </a:solidFill>
                <a:latin typeface="Calibri"/>
                <a:cs typeface="Calibri"/>
              </a:rPr>
              <a:t>process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881199" y="2193318"/>
            <a:ext cx="2672715" cy="796925"/>
            <a:chOff x="1881199" y="2193318"/>
            <a:chExt cx="2672715" cy="796925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1199" y="2315184"/>
              <a:ext cx="2621633" cy="5060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32000" y="2193318"/>
              <a:ext cx="2621915" cy="796925"/>
            </a:xfrm>
            <a:custGeom>
              <a:avLst/>
              <a:gdLst/>
              <a:ahLst/>
              <a:cxnLst/>
              <a:rect l="l" t="t" r="r" b="b"/>
              <a:pathLst>
                <a:path w="2621915" h="796925">
                  <a:moveTo>
                    <a:pt x="2621633" y="0"/>
                  </a:moveTo>
                  <a:lnTo>
                    <a:pt x="0" y="0"/>
                  </a:lnTo>
                  <a:lnTo>
                    <a:pt x="0" y="796834"/>
                  </a:lnTo>
                  <a:lnTo>
                    <a:pt x="2621633" y="796834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81199" y="2359463"/>
              <a:ext cx="2621915" cy="580390"/>
            </a:xfrm>
            <a:custGeom>
              <a:avLst/>
              <a:gdLst/>
              <a:ahLst/>
              <a:cxnLst/>
              <a:rect l="l" t="t" r="r" b="b"/>
              <a:pathLst>
                <a:path w="2621915" h="580389">
                  <a:moveTo>
                    <a:pt x="2621633" y="0"/>
                  </a:moveTo>
                  <a:lnTo>
                    <a:pt x="0" y="0"/>
                  </a:lnTo>
                  <a:lnTo>
                    <a:pt x="0" y="529088"/>
                  </a:lnTo>
                  <a:lnTo>
                    <a:pt x="4008" y="548812"/>
                  </a:lnTo>
                  <a:lnTo>
                    <a:pt x="14922" y="564965"/>
                  </a:lnTo>
                  <a:lnTo>
                    <a:pt x="31075" y="575880"/>
                  </a:lnTo>
                  <a:lnTo>
                    <a:pt x="50800" y="579888"/>
                  </a:lnTo>
                  <a:lnTo>
                    <a:pt x="2570832" y="579888"/>
                  </a:lnTo>
                  <a:lnTo>
                    <a:pt x="2590557" y="575880"/>
                  </a:lnTo>
                  <a:lnTo>
                    <a:pt x="2606710" y="564965"/>
                  </a:lnTo>
                  <a:lnTo>
                    <a:pt x="2617625" y="548812"/>
                  </a:lnTo>
                  <a:lnTo>
                    <a:pt x="2621633" y="529088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4544" y="2418080"/>
              <a:ext cx="65265" cy="652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4544" y="2628112"/>
              <a:ext cx="65265" cy="6526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32000" y="2290861"/>
            <a:ext cx="2621915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Interest: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product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customers.</a:t>
            </a:r>
            <a:endParaRPr sz="1100">
              <a:latin typeface="Calibri"/>
              <a:cs typeface="Calibri"/>
            </a:endParaRPr>
          </a:p>
          <a:p>
            <a:pPr marL="276860" marR="123189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Data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Mining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≡</a:t>
            </a:r>
            <a:r>
              <a:rPr sz="1100" spc="-1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Calibri"/>
                <a:cs typeface="Calibri"/>
              </a:rPr>
              <a:t>discovering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patterns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 </a:t>
            </a:r>
            <a:r>
              <a:rPr sz="1100" dirty="0">
                <a:latin typeface="Calibri"/>
                <a:cs typeface="Calibri"/>
              </a:rPr>
              <a:t>large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31" name="object 31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34" name="object 34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14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3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</a:t>
            </a:r>
            <a:r>
              <a:rPr spc="75" dirty="0"/>
              <a:t> </a:t>
            </a:r>
            <a:r>
              <a:rPr spc="-30" dirty="0"/>
              <a:t>selection</a:t>
            </a:r>
            <a:r>
              <a:rPr spc="75" dirty="0"/>
              <a:t> </a:t>
            </a:r>
            <a:r>
              <a:rPr dirty="0"/>
              <a:t>:</a:t>
            </a:r>
            <a:r>
              <a:rPr spc="195" dirty="0"/>
              <a:t> </a:t>
            </a:r>
            <a:r>
              <a:rPr dirty="0"/>
              <a:t>basic</a:t>
            </a:r>
            <a:r>
              <a:rPr spc="75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44" y="625143"/>
            <a:ext cx="2443480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Case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204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110" dirty="0">
                <a:latin typeface="Arial"/>
                <a:cs typeface="Arial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really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big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(large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scale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</a:t>
            </a:r>
            <a:r>
              <a:rPr sz="1200" i="1" baseline="-13888" dirty="0">
                <a:latin typeface="Arial"/>
                <a:cs typeface="Arial"/>
              </a:rPr>
              <a:t>N</a:t>
            </a:r>
            <a:r>
              <a:rPr sz="1200" i="1" spc="337" baseline="-13888" dirty="0">
                <a:latin typeface="Arial"/>
                <a:cs typeface="Arial"/>
              </a:rPr>
              <a:t> </a:t>
            </a:r>
            <a:r>
              <a:rPr sz="1100" spc="3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R="126364" algn="r">
              <a:lnSpc>
                <a:spcPct val="100000"/>
              </a:lnSpc>
              <a:spcBef>
                <a:spcPts val="955"/>
              </a:spcBef>
            </a:pPr>
            <a:r>
              <a:rPr sz="400" dirty="0">
                <a:latin typeface="Arial"/>
                <a:cs typeface="Arial"/>
              </a:rPr>
              <a:t>Données</a:t>
            </a:r>
            <a:r>
              <a:rPr sz="400" spc="15" dirty="0">
                <a:latin typeface="Arial"/>
                <a:cs typeface="Arial"/>
              </a:rPr>
              <a:t> </a:t>
            </a:r>
            <a:r>
              <a:rPr sz="400" spc="-10" dirty="0">
                <a:latin typeface="Arial"/>
                <a:cs typeface="Arial"/>
              </a:rPr>
              <a:t>disponibles</a:t>
            </a:r>
            <a:endParaRPr sz="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2375" y="1079309"/>
          <a:ext cx="1786253" cy="11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4000A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4000A"/>
                      </a:solidFill>
                      <a:prstDash val="solid"/>
                    </a:lnL>
                    <a:lnR w="19050">
                      <a:solidFill>
                        <a:srgbClr val="3364AE"/>
                      </a:solidFill>
                      <a:prstDash val="solid"/>
                    </a:lnR>
                    <a:lnT w="9525">
                      <a:solidFill>
                        <a:srgbClr val="C4000A"/>
                      </a:solidFill>
                      <a:prstDash val="solid"/>
                    </a:lnT>
                    <a:lnB w="9525">
                      <a:solidFill>
                        <a:srgbClr val="C400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4AE"/>
                      </a:solidFill>
                      <a:prstDash val="solid"/>
                    </a:lnL>
                    <a:lnR w="12700">
                      <a:solidFill>
                        <a:srgbClr val="3364AE"/>
                      </a:solidFill>
                      <a:prstDash val="solid"/>
                    </a:lnR>
                    <a:lnT w="12700">
                      <a:solidFill>
                        <a:srgbClr val="3364AE"/>
                      </a:solidFill>
                      <a:prstDash val="solid"/>
                    </a:lnT>
                    <a:lnB w="12700">
                      <a:solidFill>
                        <a:srgbClr val="3364A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056639" y="1085513"/>
            <a:ext cx="1028065" cy="114300"/>
            <a:chOff x="2056639" y="1085513"/>
            <a:chExt cx="1028065" cy="114300"/>
          </a:xfrm>
        </p:grpSpPr>
        <p:sp>
          <p:nvSpPr>
            <p:cNvPr id="6" name="object 6"/>
            <p:cNvSpPr/>
            <p:nvPr/>
          </p:nvSpPr>
          <p:spPr>
            <a:xfrm>
              <a:off x="2056639" y="1085513"/>
              <a:ext cx="561340" cy="114300"/>
            </a:xfrm>
            <a:custGeom>
              <a:avLst/>
              <a:gdLst/>
              <a:ahLst/>
              <a:cxnLst/>
              <a:rect l="l" t="t" r="r" b="b"/>
              <a:pathLst>
                <a:path w="561339" h="114300">
                  <a:moveTo>
                    <a:pt x="560756" y="0"/>
                  </a:moveTo>
                  <a:lnTo>
                    <a:pt x="0" y="0"/>
                  </a:lnTo>
                  <a:lnTo>
                    <a:pt x="0" y="114228"/>
                  </a:lnTo>
                  <a:lnTo>
                    <a:pt x="280378" y="114228"/>
                  </a:lnTo>
                  <a:lnTo>
                    <a:pt x="560756" y="114228"/>
                  </a:lnTo>
                  <a:lnTo>
                    <a:pt x="560756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21723" y="1085513"/>
              <a:ext cx="463550" cy="114300"/>
            </a:xfrm>
            <a:custGeom>
              <a:avLst/>
              <a:gdLst/>
              <a:ahLst/>
              <a:cxnLst/>
              <a:rect l="l" t="t" r="r" b="b"/>
              <a:pathLst>
                <a:path w="463550" h="114300">
                  <a:moveTo>
                    <a:pt x="462970" y="0"/>
                  </a:moveTo>
                  <a:lnTo>
                    <a:pt x="0" y="0"/>
                  </a:lnTo>
                  <a:lnTo>
                    <a:pt x="0" y="114228"/>
                  </a:lnTo>
                  <a:lnTo>
                    <a:pt x="231629" y="114228"/>
                  </a:lnTo>
                  <a:lnTo>
                    <a:pt x="462970" y="114228"/>
                  </a:lnTo>
                  <a:lnTo>
                    <a:pt x="46297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98580" y="1007054"/>
            <a:ext cx="1786255" cy="31750"/>
            <a:chOff x="1298580" y="1007054"/>
            <a:chExt cx="1786255" cy="31750"/>
          </a:xfrm>
        </p:grpSpPr>
        <p:sp>
          <p:nvSpPr>
            <p:cNvPr id="9" name="object 9"/>
            <p:cNvSpPr/>
            <p:nvPr/>
          </p:nvSpPr>
          <p:spPr>
            <a:xfrm>
              <a:off x="1331463" y="1022630"/>
              <a:ext cx="1709420" cy="0"/>
            </a:xfrm>
            <a:custGeom>
              <a:avLst/>
              <a:gdLst/>
              <a:ahLst/>
              <a:cxnLst/>
              <a:rect l="l" t="t" r="r" b="b"/>
              <a:pathLst>
                <a:path w="1709420">
                  <a:moveTo>
                    <a:pt x="0" y="0"/>
                  </a:moveTo>
                  <a:lnTo>
                    <a:pt x="1708807" y="0"/>
                  </a:lnTo>
                </a:path>
              </a:pathLst>
            </a:custGeom>
            <a:ln w="41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8575" y="1007059"/>
              <a:ext cx="1786255" cy="31750"/>
            </a:xfrm>
            <a:custGeom>
              <a:avLst/>
              <a:gdLst/>
              <a:ahLst/>
              <a:cxnLst/>
              <a:rect l="l" t="t" r="r" b="b"/>
              <a:pathLst>
                <a:path w="1786255" h="31750">
                  <a:moveTo>
                    <a:pt x="34328" y="4330"/>
                  </a:moveTo>
                  <a:lnTo>
                    <a:pt x="0" y="15582"/>
                  </a:lnTo>
                  <a:lnTo>
                    <a:pt x="34328" y="27114"/>
                  </a:lnTo>
                  <a:lnTo>
                    <a:pt x="34328" y="4330"/>
                  </a:lnTo>
                  <a:close/>
                </a:path>
                <a:path w="1786255" h="31750">
                  <a:moveTo>
                    <a:pt x="1786115" y="15582"/>
                  </a:moveTo>
                  <a:lnTo>
                    <a:pt x="1739671" y="0"/>
                  </a:lnTo>
                  <a:lnTo>
                    <a:pt x="1739671" y="31153"/>
                  </a:lnTo>
                  <a:lnTo>
                    <a:pt x="1786115" y="15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0942" y="1232906"/>
            <a:ext cx="986790" cy="88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00" spc="-15" baseline="6944" dirty="0">
                <a:latin typeface="Arial"/>
                <a:cs typeface="Arial"/>
              </a:rPr>
              <a:t>Validation</a:t>
            </a:r>
            <a:r>
              <a:rPr sz="600" spc="-120" baseline="6944" dirty="0">
                <a:latin typeface="Arial"/>
                <a:cs typeface="Arial"/>
              </a:rPr>
              <a:t> </a:t>
            </a:r>
            <a:r>
              <a:rPr sz="600" baseline="13888" dirty="0">
                <a:latin typeface="Cambria"/>
                <a:cs typeface="Cambria"/>
              </a:rPr>
              <a:t>{</a:t>
            </a:r>
            <a:r>
              <a:rPr sz="600" spc="-82" baseline="13888" dirty="0">
                <a:latin typeface="Cambria"/>
                <a:cs typeface="Cambria"/>
              </a:rPr>
              <a:t> </a:t>
            </a:r>
            <a:r>
              <a:rPr sz="600" i="1" baseline="13888" dirty="0">
                <a:latin typeface="Times New Roman"/>
                <a:cs typeface="Times New Roman"/>
              </a:rPr>
              <a:t>X</a:t>
            </a:r>
            <a:r>
              <a:rPr sz="600" i="1" spc="-30" baseline="13888" dirty="0">
                <a:latin typeface="Times New Roman"/>
                <a:cs typeface="Times New Roman"/>
              </a:rPr>
              <a:t> </a:t>
            </a:r>
            <a:r>
              <a:rPr sz="250" i="1" dirty="0">
                <a:latin typeface="Times New Roman"/>
                <a:cs typeface="Times New Roman"/>
              </a:rPr>
              <a:t>val</a:t>
            </a:r>
            <a:r>
              <a:rPr sz="250" i="1" spc="30" dirty="0">
                <a:latin typeface="Times New Roman"/>
                <a:cs typeface="Times New Roman"/>
              </a:rPr>
              <a:t> </a:t>
            </a:r>
            <a:r>
              <a:rPr sz="600" i="1" baseline="13888" dirty="0">
                <a:latin typeface="Times New Roman"/>
                <a:cs typeface="Times New Roman"/>
              </a:rPr>
              <a:t>,Y</a:t>
            </a:r>
            <a:r>
              <a:rPr sz="600" i="1" spc="-22" baseline="13888" dirty="0">
                <a:latin typeface="Times New Roman"/>
                <a:cs typeface="Times New Roman"/>
              </a:rPr>
              <a:t> </a:t>
            </a:r>
            <a:r>
              <a:rPr sz="250" i="1" spc="-10" dirty="0">
                <a:latin typeface="Times New Roman"/>
                <a:cs typeface="Times New Roman"/>
              </a:rPr>
              <a:t>val</a:t>
            </a:r>
            <a:r>
              <a:rPr sz="250" i="1" spc="-20" dirty="0">
                <a:latin typeface="Times New Roman"/>
                <a:cs typeface="Times New Roman"/>
              </a:rPr>
              <a:t> </a:t>
            </a:r>
            <a:r>
              <a:rPr sz="600" baseline="13888" dirty="0">
                <a:latin typeface="Cambria"/>
                <a:cs typeface="Cambria"/>
              </a:rPr>
              <a:t>}</a:t>
            </a:r>
            <a:r>
              <a:rPr sz="600" spc="322" baseline="13888" dirty="0">
                <a:latin typeface="Cambria"/>
                <a:cs typeface="Cambria"/>
              </a:rPr>
              <a:t>  </a:t>
            </a:r>
            <a:r>
              <a:rPr sz="600" baseline="13888" dirty="0">
                <a:latin typeface="Arial"/>
                <a:cs typeface="Arial"/>
              </a:rPr>
              <a:t>Test</a:t>
            </a:r>
            <a:r>
              <a:rPr sz="600" spc="150" baseline="13888" dirty="0">
                <a:latin typeface="Arial"/>
                <a:cs typeface="Arial"/>
              </a:rPr>
              <a:t> </a:t>
            </a:r>
            <a:r>
              <a:rPr sz="600" baseline="20833" dirty="0">
                <a:latin typeface="Cambria"/>
                <a:cs typeface="Cambria"/>
              </a:rPr>
              <a:t>{</a:t>
            </a:r>
            <a:r>
              <a:rPr sz="600" spc="-82" baseline="20833" dirty="0">
                <a:latin typeface="Cambria"/>
                <a:cs typeface="Cambria"/>
              </a:rPr>
              <a:t> </a:t>
            </a:r>
            <a:r>
              <a:rPr sz="600" i="1" baseline="20833" dirty="0">
                <a:latin typeface="Times New Roman"/>
                <a:cs typeface="Times New Roman"/>
              </a:rPr>
              <a:t>X</a:t>
            </a:r>
            <a:r>
              <a:rPr sz="600" i="1" spc="-30" baseline="20833" dirty="0">
                <a:latin typeface="Times New Roman"/>
                <a:cs typeface="Times New Roman"/>
              </a:rPr>
              <a:t> </a:t>
            </a:r>
            <a:r>
              <a:rPr sz="375" i="1" spc="-15" baseline="11111" dirty="0">
                <a:latin typeface="Times New Roman"/>
                <a:cs typeface="Times New Roman"/>
              </a:rPr>
              <a:t>test</a:t>
            </a:r>
            <a:r>
              <a:rPr sz="375" i="1" spc="30" baseline="11111" dirty="0">
                <a:latin typeface="Times New Roman"/>
                <a:cs typeface="Times New Roman"/>
              </a:rPr>
              <a:t> </a:t>
            </a:r>
            <a:r>
              <a:rPr sz="600" i="1" baseline="20833" dirty="0">
                <a:latin typeface="Times New Roman"/>
                <a:cs typeface="Times New Roman"/>
              </a:rPr>
              <a:t>,</a:t>
            </a:r>
            <a:r>
              <a:rPr sz="600" i="1" spc="-82" baseline="20833" dirty="0">
                <a:latin typeface="Times New Roman"/>
                <a:cs typeface="Times New Roman"/>
              </a:rPr>
              <a:t> </a:t>
            </a:r>
            <a:r>
              <a:rPr sz="600" i="1" baseline="20833" dirty="0">
                <a:latin typeface="Times New Roman"/>
                <a:cs typeface="Times New Roman"/>
              </a:rPr>
              <a:t>Y</a:t>
            </a:r>
            <a:r>
              <a:rPr sz="600" i="1" spc="-44" baseline="20833" dirty="0">
                <a:latin typeface="Times New Roman"/>
                <a:cs typeface="Times New Roman"/>
              </a:rPr>
              <a:t> </a:t>
            </a:r>
            <a:r>
              <a:rPr sz="375" i="1" spc="-15" baseline="11111" dirty="0">
                <a:latin typeface="Times New Roman"/>
                <a:cs typeface="Times New Roman"/>
              </a:rPr>
              <a:t>test</a:t>
            </a:r>
            <a:r>
              <a:rPr sz="375" i="1" baseline="11111" dirty="0">
                <a:latin typeface="Times New Roman"/>
                <a:cs typeface="Times New Roman"/>
              </a:rPr>
              <a:t> </a:t>
            </a:r>
            <a:r>
              <a:rPr sz="600" spc="-75" baseline="20833" dirty="0">
                <a:latin typeface="Cambria"/>
                <a:cs typeface="Cambria"/>
              </a:rPr>
              <a:t>}</a:t>
            </a:r>
            <a:endParaRPr sz="600" baseline="20833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2882" y="1209541"/>
            <a:ext cx="698500" cy="88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latin typeface="Arial"/>
                <a:cs typeface="Arial"/>
              </a:rPr>
              <a:t>Apprentissage</a:t>
            </a:r>
            <a:r>
              <a:rPr sz="400" spc="200" dirty="0">
                <a:latin typeface="Arial"/>
                <a:cs typeface="Arial"/>
              </a:rPr>
              <a:t> </a:t>
            </a:r>
            <a:r>
              <a:rPr sz="400" dirty="0">
                <a:latin typeface="Cambria"/>
                <a:cs typeface="Cambria"/>
              </a:rPr>
              <a:t>{</a:t>
            </a:r>
            <a:r>
              <a:rPr sz="400" spc="-50" dirty="0">
                <a:latin typeface="Cambria"/>
                <a:cs typeface="Cambria"/>
              </a:rPr>
              <a:t> </a:t>
            </a:r>
            <a:r>
              <a:rPr sz="400" i="1" dirty="0">
                <a:latin typeface="Times New Roman"/>
                <a:cs typeface="Times New Roman"/>
              </a:rPr>
              <a:t>X</a:t>
            </a:r>
            <a:r>
              <a:rPr sz="400" i="1" spc="-20" dirty="0">
                <a:latin typeface="Times New Roman"/>
                <a:cs typeface="Times New Roman"/>
              </a:rPr>
              <a:t> </a:t>
            </a:r>
            <a:r>
              <a:rPr sz="375" i="1" baseline="-22222" dirty="0">
                <a:latin typeface="Times New Roman"/>
                <a:cs typeface="Times New Roman"/>
              </a:rPr>
              <a:t>app</a:t>
            </a:r>
            <a:r>
              <a:rPr sz="375" i="1" spc="30" baseline="-22222" dirty="0">
                <a:latin typeface="Times New Roman"/>
                <a:cs typeface="Times New Roman"/>
              </a:rPr>
              <a:t> </a:t>
            </a:r>
            <a:r>
              <a:rPr sz="400" i="1" dirty="0">
                <a:latin typeface="Times New Roman"/>
                <a:cs typeface="Times New Roman"/>
              </a:rPr>
              <a:t>,Y</a:t>
            </a:r>
            <a:r>
              <a:rPr sz="400" i="1" spc="-30" dirty="0">
                <a:latin typeface="Times New Roman"/>
                <a:cs typeface="Times New Roman"/>
              </a:rPr>
              <a:t> </a:t>
            </a:r>
            <a:r>
              <a:rPr sz="375" i="1" spc="-15" baseline="-22222" dirty="0">
                <a:latin typeface="Times New Roman"/>
                <a:cs typeface="Times New Roman"/>
              </a:rPr>
              <a:t>app</a:t>
            </a:r>
            <a:r>
              <a:rPr sz="375" i="1" spc="-22" baseline="-22222" dirty="0">
                <a:latin typeface="Times New Roman"/>
                <a:cs typeface="Times New Roman"/>
              </a:rPr>
              <a:t> </a:t>
            </a:r>
            <a:r>
              <a:rPr sz="400" spc="-50" dirty="0">
                <a:latin typeface="Cambria"/>
                <a:cs typeface="Cambria"/>
              </a:rPr>
              <a:t>}</a:t>
            </a:r>
            <a:endParaRPr sz="40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72" y="1524885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9809" y="151177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532" y="1426995"/>
            <a:ext cx="251269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Randomly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split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</a:t>
            </a:r>
            <a:r>
              <a:rPr sz="1200" i="1" baseline="-13888" dirty="0">
                <a:latin typeface="Arial"/>
                <a:cs typeface="Arial"/>
              </a:rPr>
              <a:t>N</a:t>
            </a:r>
            <a:r>
              <a:rPr sz="1200" i="1" spc="322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</a:t>
            </a:r>
            <a:r>
              <a:rPr sz="1200" i="1" baseline="-10416" dirty="0">
                <a:latin typeface="Arial"/>
                <a:cs typeface="Arial"/>
              </a:rPr>
              <a:t>train</a:t>
            </a:r>
            <a:r>
              <a:rPr sz="1200" i="1" spc="142" baseline="-10416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∪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</a:t>
            </a:r>
            <a:r>
              <a:rPr sz="1200" i="1" baseline="-13888" dirty="0">
                <a:latin typeface="Arial"/>
                <a:cs typeface="Arial"/>
              </a:rPr>
              <a:t>val</a:t>
            </a:r>
            <a:r>
              <a:rPr sz="1200" i="1" spc="240" baseline="-13888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∪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D</a:t>
            </a:r>
            <a:r>
              <a:rPr sz="1200" i="1" spc="-15" baseline="-10416" dirty="0">
                <a:latin typeface="Arial"/>
                <a:cs typeface="Arial"/>
              </a:rPr>
              <a:t>test</a:t>
            </a:r>
            <a:endParaRPr sz="1200" baseline="-10416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i="1" dirty="0">
                <a:latin typeface="Verdana"/>
                <a:cs typeface="Verdana"/>
              </a:rPr>
              <a:t>α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200" i="1" spc="89" baseline="-10416" dirty="0">
                <a:latin typeface="Calibri"/>
                <a:cs typeface="Calibri"/>
              </a:rPr>
              <a:t>α</a:t>
            </a:r>
            <a:r>
              <a:rPr sz="1200" i="1" spc="270" baseline="-10416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based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D</a:t>
            </a:r>
            <a:r>
              <a:rPr sz="1200" i="1" spc="-15" baseline="-10416" dirty="0">
                <a:latin typeface="Arial"/>
                <a:cs typeface="Arial"/>
              </a:rPr>
              <a:t>train</a:t>
            </a:r>
            <a:endParaRPr sz="1200" baseline="-10416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72" y="1734918"/>
            <a:ext cx="114214" cy="11421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49809" y="1721807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672" y="1944951"/>
            <a:ext cx="114214" cy="11421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49809" y="19318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8724" y="1950731"/>
            <a:ext cx="1524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25" dirty="0">
                <a:latin typeface="Arial"/>
                <a:cs typeface="Arial"/>
              </a:rPr>
              <a:t>val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4832" y="1890838"/>
            <a:ext cx="2573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2427605" algn="l"/>
              </a:tabLst>
            </a:pPr>
            <a:r>
              <a:rPr sz="1100" dirty="0">
                <a:latin typeface="Calibri"/>
                <a:cs typeface="Calibri"/>
              </a:rPr>
              <a:t>Evaluating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performance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</a:t>
            </a:r>
            <a:r>
              <a:rPr sz="1200" i="1" baseline="-13888" dirty="0">
                <a:latin typeface="Arial"/>
                <a:cs typeface="Arial"/>
              </a:rPr>
              <a:t>val</a:t>
            </a:r>
            <a:r>
              <a:rPr sz="1200" i="1" spc="277" baseline="-13888" dirty="0">
                <a:latin typeface="Arial"/>
                <a:cs typeface="Arial"/>
              </a:rPr>
              <a:t>  </a:t>
            </a:r>
            <a:r>
              <a:rPr sz="1100" i="1" spc="-50" dirty="0">
                <a:latin typeface="Arial"/>
                <a:cs typeface="Arial"/>
              </a:rPr>
              <a:t>R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100" spc="-50" dirty="0"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15932" y="1873604"/>
            <a:ext cx="260985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955"/>
              </a:lnSpc>
              <a:spcBef>
                <a:spcPts val="95"/>
              </a:spcBef>
            </a:pPr>
            <a:r>
              <a:rPr sz="800" u="sng" spc="3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800" u="sng" spc="5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55"/>
              </a:lnSpc>
            </a:pPr>
            <a:r>
              <a:rPr sz="1200" i="1" spc="-30" baseline="10416" dirty="0">
                <a:latin typeface="Arial"/>
                <a:cs typeface="Arial"/>
              </a:rPr>
              <a:t>N</a:t>
            </a:r>
            <a:r>
              <a:rPr sz="600" i="1" spc="-20" dirty="0">
                <a:latin typeface="Arial"/>
                <a:cs typeface="Arial"/>
              </a:rPr>
              <a:t>val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4128" y="1786926"/>
            <a:ext cx="1720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Lucida Calligraphy"/>
                <a:cs typeface="Lucida Calligraphy"/>
              </a:rPr>
              <a:t>�</a:t>
            </a:r>
            <a:endParaRPr sz="1100">
              <a:latin typeface="Lucida Calligraphy"/>
              <a:cs typeface="Lucida Calligraphy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0369" y="1969121"/>
            <a:ext cx="2165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Lucida Sans Unicode"/>
                <a:cs typeface="Lucida Sans Unicode"/>
              </a:rPr>
              <a:t>∈D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00894" y="2012282"/>
            <a:ext cx="1206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25" dirty="0">
                <a:latin typeface="Arial"/>
                <a:cs typeface="Arial"/>
              </a:rPr>
              <a:t>val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13518" y="1890838"/>
            <a:ext cx="713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L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y</a:t>
            </a:r>
            <a:r>
              <a:rPr sz="1200" i="1" spc="-15" baseline="-10416" dirty="0">
                <a:latin typeface="Arial"/>
                <a:cs typeface="Arial"/>
              </a:rPr>
              <a:t>i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190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10416" dirty="0">
                <a:latin typeface="Arial"/>
                <a:cs typeface="Arial"/>
              </a:rPr>
              <a:t>i</a:t>
            </a:r>
            <a:r>
              <a:rPr sz="1200" i="1" spc="-120" baseline="-10416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672" y="2192943"/>
            <a:ext cx="114214" cy="11421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49809" y="21798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532" y="2095040"/>
            <a:ext cx="305816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best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performance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D</a:t>
            </a:r>
            <a:r>
              <a:rPr sz="1200" i="1" spc="-30" baseline="-13888" dirty="0">
                <a:latin typeface="Arial"/>
                <a:cs typeface="Arial"/>
              </a:rPr>
              <a:t>val</a:t>
            </a:r>
            <a:endParaRPr sz="1200" baseline="-13888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Test</a:t>
            </a:r>
            <a:r>
              <a:rPr sz="1100" spc="7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BC1919"/>
                </a:solidFill>
                <a:latin typeface="Calibri"/>
                <a:cs typeface="Calibri"/>
              </a:rPr>
              <a:t>selected</a:t>
            </a:r>
            <a:r>
              <a:rPr sz="1100" spc="7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BC1919"/>
                </a:solidFill>
                <a:latin typeface="Calibri"/>
                <a:cs typeface="Calibri"/>
              </a:rPr>
              <a:t>model</a:t>
            </a:r>
            <a:r>
              <a:rPr sz="1100" spc="7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on</a:t>
            </a:r>
            <a:r>
              <a:rPr sz="1100" spc="7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BC1919"/>
                </a:solidFill>
                <a:latin typeface="Lucida Sans Unicode"/>
                <a:cs typeface="Lucida Sans Unicode"/>
              </a:rPr>
              <a:t>D</a:t>
            </a:r>
            <a:r>
              <a:rPr sz="1200" i="1" spc="-30" baseline="-10416" dirty="0">
                <a:solidFill>
                  <a:srgbClr val="BC1919"/>
                </a:solidFill>
                <a:latin typeface="Arial"/>
                <a:cs typeface="Arial"/>
              </a:rPr>
              <a:t>test</a:t>
            </a:r>
            <a:endParaRPr sz="1200" baseline="-10416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672" y="2402976"/>
            <a:ext cx="114214" cy="11421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49809" y="238985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8544" y="2669992"/>
            <a:ext cx="27686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spc="-25" dirty="0">
                <a:solidFill>
                  <a:srgbClr val="BC1919"/>
                </a:solidFill>
                <a:latin typeface="Calibri"/>
                <a:cs typeface="Calibri"/>
              </a:rPr>
              <a:t>Note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7743" y="2717037"/>
            <a:ext cx="4483735" cy="396240"/>
            <a:chOff x="87743" y="2717037"/>
            <a:chExt cx="4483735" cy="39624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43" y="2826042"/>
              <a:ext cx="4432566" cy="506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8544" y="2717037"/>
              <a:ext cx="4432935" cy="396240"/>
            </a:xfrm>
            <a:custGeom>
              <a:avLst/>
              <a:gdLst/>
              <a:ahLst/>
              <a:cxnLst/>
              <a:rect l="l" t="t" r="r" b="b"/>
              <a:pathLst>
                <a:path w="4432935" h="396239">
                  <a:moveTo>
                    <a:pt x="4432566" y="0"/>
                  </a:moveTo>
                  <a:lnTo>
                    <a:pt x="0" y="0"/>
                  </a:lnTo>
                  <a:lnTo>
                    <a:pt x="0" y="395707"/>
                  </a:lnTo>
                  <a:lnTo>
                    <a:pt x="4432566" y="395707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743" y="2870319"/>
              <a:ext cx="4432935" cy="191770"/>
            </a:xfrm>
            <a:custGeom>
              <a:avLst/>
              <a:gdLst/>
              <a:ahLst/>
              <a:cxnLst/>
              <a:rect l="l" t="t" r="r" b="b"/>
              <a:pathLst>
                <a:path w="4432935" h="191769">
                  <a:moveTo>
                    <a:pt x="4432566" y="0"/>
                  </a:moveTo>
                  <a:lnTo>
                    <a:pt x="0" y="0"/>
                  </a:lnTo>
                  <a:lnTo>
                    <a:pt x="0" y="140825"/>
                  </a:lnTo>
                  <a:lnTo>
                    <a:pt x="4008" y="160549"/>
                  </a:lnTo>
                  <a:lnTo>
                    <a:pt x="14922" y="176702"/>
                  </a:lnTo>
                  <a:lnTo>
                    <a:pt x="31075" y="187617"/>
                  </a:lnTo>
                  <a:lnTo>
                    <a:pt x="50800" y="191625"/>
                  </a:lnTo>
                  <a:lnTo>
                    <a:pt x="4381765" y="191625"/>
                  </a:lnTo>
                  <a:lnTo>
                    <a:pt x="4401490" y="187617"/>
                  </a:lnTo>
                  <a:lnTo>
                    <a:pt x="4417643" y="176702"/>
                  </a:lnTo>
                  <a:lnTo>
                    <a:pt x="4428558" y="160549"/>
                  </a:lnTo>
                  <a:lnTo>
                    <a:pt x="4432566" y="140825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089" y="2928950"/>
              <a:ext cx="65265" cy="6526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3144" y="2845497"/>
            <a:ext cx="44837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226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1200" i="1" baseline="-10416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200" i="1" spc="300" baseline="-104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BC1919"/>
                </a:solidFill>
                <a:latin typeface="Calibri"/>
                <a:cs typeface="Calibri"/>
              </a:rPr>
              <a:t>is</a:t>
            </a:r>
            <a:r>
              <a:rPr sz="1100" spc="8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BC1919"/>
                </a:solidFill>
                <a:latin typeface="Calibri"/>
                <a:cs typeface="Calibri"/>
              </a:rPr>
              <a:t>used</a:t>
            </a:r>
            <a:r>
              <a:rPr sz="1100" spc="75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BC1919"/>
                </a:solidFill>
                <a:latin typeface="Calibri"/>
                <a:cs typeface="Calibri"/>
              </a:rPr>
              <a:t>once!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40" name="object 4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43" name="object 43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30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</a:t>
            </a:r>
            <a:r>
              <a:rPr spc="90" dirty="0"/>
              <a:t> </a:t>
            </a:r>
            <a:r>
              <a:rPr spc="-30" dirty="0"/>
              <a:t>selection</a:t>
            </a:r>
            <a:r>
              <a:rPr spc="85" dirty="0"/>
              <a:t> </a:t>
            </a:r>
            <a:r>
              <a:rPr dirty="0"/>
              <a:t>:</a:t>
            </a:r>
            <a:r>
              <a:rPr spc="215" dirty="0"/>
              <a:t> </a:t>
            </a:r>
            <a:r>
              <a:rPr spc="-25" dirty="0"/>
              <a:t>Cross-</a:t>
            </a:r>
            <a:r>
              <a:rPr spc="-10" dirty="0"/>
              <a:t>validation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1066000"/>
            <a:ext cx="65265" cy="65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89" y="1331696"/>
            <a:ext cx="65265" cy="652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744" y="562481"/>
            <a:ext cx="3146425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Case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Small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medium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scale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D</a:t>
            </a:r>
            <a:r>
              <a:rPr sz="1200" i="1" spc="-37" baseline="-13888" dirty="0">
                <a:latin typeface="Arial"/>
                <a:cs typeface="Arial"/>
              </a:rPr>
              <a:t>N</a:t>
            </a:r>
            <a:endParaRPr sz="1200" baseline="-13888">
              <a:latin typeface="Arial"/>
              <a:cs typeface="Arial"/>
            </a:endParaRPr>
          </a:p>
          <a:p>
            <a:pPr marL="327660" marR="17780">
              <a:lnSpc>
                <a:spcPct val="158500"/>
              </a:lnSpc>
              <a:spcBef>
                <a:spcPts val="1215"/>
              </a:spcBef>
            </a:pPr>
            <a:r>
              <a:rPr sz="1100" dirty="0">
                <a:latin typeface="Calibri"/>
                <a:cs typeface="Calibri"/>
              </a:rPr>
              <a:t>Estimate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generalization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error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re-sampling. Principle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120" y="1558909"/>
            <a:ext cx="114214" cy="1142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2256" y="154578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634" y="1437405"/>
            <a:ext cx="3674110" cy="10128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000" dirty="0">
                <a:latin typeface="Calibri"/>
                <a:cs typeface="Calibri"/>
              </a:rPr>
              <a:t>Split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D</a:t>
            </a:r>
            <a:r>
              <a:rPr sz="1050" i="1" baseline="-11904" dirty="0">
                <a:latin typeface="Arial"/>
                <a:cs typeface="Arial"/>
              </a:rPr>
              <a:t>N</a:t>
            </a:r>
            <a:r>
              <a:rPr sz="1050" i="1" spc="367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Calibri"/>
                <a:cs typeface="Calibri"/>
              </a:rPr>
              <a:t>into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170" dirty="0">
                <a:latin typeface="Arial"/>
                <a:cs typeface="Arial"/>
              </a:rPr>
              <a:t> </a:t>
            </a:r>
            <a:r>
              <a:rPr sz="1000" dirty="0">
                <a:latin typeface="Calibri"/>
                <a:cs typeface="Calibri"/>
              </a:rPr>
              <a:t>sets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equal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size.</a:t>
            </a:r>
            <a:endParaRPr sz="1000">
              <a:latin typeface="Calibri"/>
              <a:cs typeface="Calibri"/>
            </a:endParaRPr>
          </a:p>
          <a:p>
            <a:pPr marL="38100" marR="30480">
              <a:lnSpc>
                <a:spcPct val="100000"/>
              </a:lnSpc>
              <a:spcBef>
                <a:spcPts val="590"/>
              </a:spcBef>
            </a:pPr>
            <a:r>
              <a:rPr sz="1000" dirty="0">
                <a:latin typeface="Calibri"/>
                <a:cs typeface="Calibri"/>
              </a:rPr>
              <a:t>For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each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60" dirty="0">
                <a:latin typeface="Calibri"/>
                <a:cs typeface="Calibri"/>
              </a:rPr>
              <a:t>1</a:t>
            </a:r>
            <a:r>
              <a:rPr sz="1000" i="1" spc="-60" dirty="0">
                <a:latin typeface="Verdana"/>
                <a:cs typeface="Verdana"/>
              </a:rPr>
              <a:t>,</a:t>
            </a:r>
            <a:r>
              <a:rPr sz="1000" i="1" spc="-185" dirty="0">
                <a:latin typeface="Verdana"/>
                <a:cs typeface="Verdana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-150" dirty="0">
                <a:latin typeface="Lucida Sans Unicode"/>
                <a:cs typeface="Lucida Sans Unicode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-155" dirty="0">
                <a:latin typeface="Lucida Sans Unicode"/>
                <a:cs typeface="Lucida Sans Unicode"/>
              </a:rPr>
              <a:t> </a:t>
            </a:r>
            <a:r>
              <a:rPr sz="1000" spc="-365" dirty="0">
                <a:latin typeface="Lucida Sans Unicode"/>
                <a:cs typeface="Lucida Sans Unicode"/>
              </a:rPr>
              <a:t>·</a:t>
            </a:r>
            <a:r>
              <a:rPr sz="1000" spc="15" dirty="0">
                <a:latin typeface="Lucida Sans Unicode"/>
                <a:cs typeface="Lucida Sans Unicode"/>
              </a:rPr>
              <a:t> </a:t>
            </a:r>
            <a:r>
              <a:rPr sz="1000" i="1" spc="-95" dirty="0">
                <a:latin typeface="Verdana"/>
                <a:cs typeface="Verdana"/>
              </a:rPr>
              <a:t>,</a:t>
            </a:r>
            <a:r>
              <a:rPr sz="1000" i="1" spc="-185" dirty="0">
                <a:latin typeface="Verdana"/>
                <a:cs typeface="Verdana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-160" dirty="0">
                <a:latin typeface="Arial"/>
                <a:cs typeface="Arial"/>
              </a:rPr>
              <a:t> </a:t>
            </a:r>
            <a:r>
              <a:rPr sz="1000" dirty="0">
                <a:latin typeface="Calibri"/>
                <a:cs typeface="Calibri"/>
              </a:rPr>
              <a:t>,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train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model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by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using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50" dirty="0">
                <a:latin typeface="Arial"/>
                <a:cs typeface="Arial"/>
              </a:rPr>
              <a:t> </a:t>
            </a:r>
            <a:r>
              <a:rPr sz="1000" spc="-40" dirty="0">
                <a:latin typeface="Lucida Sans Unicode"/>
                <a:cs typeface="Lucida Sans Unicode"/>
              </a:rPr>
              <a:t>−</a:t>
            </a:r>
            <a:r>
              <a:rPr sz="1000" spc="-9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remaining </a:t>
            </a:r>
            <a:r>
              <a:rPr sz="1000" dirty="0">
                <a:latin typeface="Calibri"/>
                <a:cs typeface="Calibri"/>
              </a:rPr>
              <a:t>sets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evaluate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model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on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dirty="0">
                <a:latin typeface="Calibri"/>
                <a:cs typeface="Calibri"/>
              </a:rPr>
              <a:t>-th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part.</a:t>
            </a:r>
            <a:endParaRPr sz="1000">
              <a:latin typeface="Calibri"/>
              <a:cs typeface="Calibri"/>
            </a:endParaRPr>
          </a:p>
          <a:p>
            <a:pPr marL="38100" marR="40640">
              <a:lnSpc>
                <a:spcPct val="100000"/>
              </a:lnSpc>
              <a:spcBef>
                <a:spcPts val="590"/>
              </a:spcBef>
            </a:pPr>
            <a:r>
              <a:rPr sz="1000" dirty="0">
                <a:latin typeface="Calibri"/>
                <a:cs typeface="Calibri"/>
              </a:rPr>
              <a:t>Average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Calibri"/>
                <a:cs typeface="Calibri"/>
              </a:rPr>
              <a:t>error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estimates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obtained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have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cross-validation error.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120" y="1786645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2256" y="177353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120" y="2166223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2256" y="215311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27901" y="2597873"/>
            <a:ext cx="549275" cy="135890"/>
          </a:xfrm>
          <a:custGeom>
            <a:avLst/>
            <a:gdLst/>
            <a:ahLst/>
            <a:cxnLst/>
            <a:rect l="l" t="t" r="r" b="b"/>
            <a:pathLst>
              <a:path w="549275" h="135889">
                <a:moveTo>
                  <a:pt x="548656" y="0"/>
                </a:moveTo>
                <a:lnTo>
                  <a:pt x="0" y="0"/>
                </a:lnTo>
                <a:lnTo>
                  <a:pt x="0" y="135423"/>
                </a:lnTo>
                <a:lnTo>
                  <a:pt x="274328" y="135423"/>
                </a:lnTo>
                <a:lnTo>
                  <a:pt x="548656" y="135423"/>
                </a:lnTo>
                <a:lnTo>
                  <a:pt x="548656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8229" y="2597873"/>
            <a:ext cx="531495" cy="138430"/>
          </a:xfrm>
          <a:custGeom>
            <a:avLst/>
            <a:gdLst/>
            <a:ahLst/>
            <a:cxnLst/>
            <a:rect l="l" t="t" r="r" b="b"/>
            <a:pathLst>
              <a:path w="531494" h="138430">
                <a:moveTo>
                  <a:pt x="531241" y="0"/>
                </a:moveTo>
                <a:lnTo>
                  <a:pt x="0" y="0"/>
                </a:lnTo>
                <a:lnTo>
                  <a:pt x="0" y="137871"/>
                </a:lnTo>
                <a:lnTo>
                  <a:pt x="265620" y="137871"/>
                </a:lnTo>
                <a:lnTo>
                  <a:pt x="531241" y="137871"/>
                </a:lnTo>
                <a:lnTo>
                  <a:pt x="531241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223182" y="2590225"/>
          <a:ext cx="2145665" cy="13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4620"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Validation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000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Apprentissage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C4000A"/>
                      </a:solidFill>
                      <a:prstDash val="solid"/>
                    </a:lnL>
                    <a:lnR w="28575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Test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3364AE"/>
                      </a:solidFill>
                      <a:prstDash val="solid"/>
                    </a:lnL>
                    <a:lnR w="19050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3364AE"/>
                      </a:solidFill>
                      <a:prstDash val="solid"/>
                    </a:lnT>
                    <a:lnB w="19050">
                      <a:solidFill>
                        <a:srgbClr val="3364A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826508" y="2798049"/>
            <a:ext cx="549275" cy="135890"/>
          </a:xfrm>
          <a:custGeom>
            <a:avLst/>
            <a:gdLst/>
            <a:ahLst/>
            <a:cxnLst/>
            <a:rect l="l" t="t" r="r" b="b"/>
            <a:pathLst>
              <a:path w="549275" h="135889">
                <a:moveTo>
                  <a:pt x="548656" y="0"/>
                </a:moveTo>
                <a:lnTo>
                  <a:pt x="0" y="0"/>
                </a:lnTo>
                <a:lnTo>
                  <a:pt x="0" y="135423"/>
                </a:lnTo>
                <a:lnTo>
                  <a:pt x="274328" y="135423"/>
                </a:lnTo>
                <a:lnTo>
                  <a:pt x="548656" y="135423"/>
                </a:lnTo>
                <a:lnTo>
                  <a:pt x="548656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3564" y="2798049"/>
            <a:ext cx="531495" cy="138430"/>
          </a:xfrm>
          <a:custGeom>
            <a:avLst/>
            <a:gdLst/>
            <a:ahLst/>
            <a:cxnLst/>
            <a:rect l="l" t="t" r="r" b="b"/>
            <a:pathLst>
              <a:path w="531494" h="138430">
                <a:moveTo>
                  <a:pt x="531250" y="0"/>
                </a:moveTo>
                <a:lnTo>
                  <a:pt x="0" y="0"/>
                </a:lnTo>
                <a:lnTo>
                  <a:pt x="0" y="137860"/>
                </a:lnTo>
                <a:lnTo>
                  <a:pt x="265625" y="137860"/>
                </a:lnTo>
                <a:lnTo>
                  <a:pt x="531250" y="137860"/>
                </a:lnTo>
                <a:lnTo>
                  <a:pt x="53125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21789" y="2790562"/>
          <a:ext cx="2146935" cy="135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25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Apprentissage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000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Validation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C4000A"/>
                      </a:solidFill>
                      <a:prstDash val="solid"/>
                    </a:lnL>
                    <a:lnR w="12700">
                      <a:solidFill>
                        <a:srgbClr val="C4000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Apprentissage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C4000A"/>
                      </a:solidFill>
                      <a:prstDash val="solid"/>
                    </a:lnL>
                    <a:lnR w="28575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Test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3364AE"/>
                      </a:solidFill>
                      <a:prstDash val="solid"/>
                    </a:lnL>
                    <a:lnR w="19050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3364AE"/>
                      </a:solidFill>
                      <a:prstDash val="solid"/>
                    </a:lnT>
                    <a:lnB w="19050">
                      <a:solidFill>
                        <a:srgbClr val="3364A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2284814" y="3005188"/>
            <a:ext cx="1090930" cy="138430"/>
            <a:chOff x="2284814" y="3005188"/>
            <a:chExt cx="1090930" cy="138430"/>
          </a:xfrm>
        </p:grpSpPr>
        <p:sp>
          <p:nvSpPr>
            <p:cNvPr id="20" name="object 20"/>
            <p:cNvSpPr/>
            <p:nvPr/>
          </p:nvSpPr>
          <p:spPr>
            <a:xfrm>
              <a:off x="2826508" y="3005188"/>
              <a:ext cx="549275" cy="135890"/>
            </a:xfrm>
            <a:custGeom>
              <a:avLst/>
              <a:gdLst/>
              <a:ahLst/>
              <a:cxnLst/>
              <a:rect l="l" t="t" r="r" b="b"/>
              <a:pathLst>
                <a:path w="549275" h="135889">
                  <a:moveTo>
                    <a:pt x="548656" y="0"/>
                  </a:moveTo>
                  <a:lnTo>
                    <a:pt x="0" y="0"/>
                  </a:lnTo>
                  <a:lnTo>
                    <a:pt x="0" y="135423"/>
                  </a:lnTo>
                  <a:lnTo>
                    <a:pt x="274328" y="135423"/>
                  </a:lnTo>
                  <a:lnTo>
                    <a:pt x="548656" y="135423"/>
                  </a:lnTo>
                  <a:lnTo>
                    <a:pt x="548656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84814" y="3005188"/>
              <a:ext cx="531495" cy="138430"/>
            </a:xfrm>
            <a:custGeom>
              <a:avLst/>
              <a:gdLst/>
              <a:ahLst/>
              <a:cxnLst/>
              <a:rect l="l" t="t" r="r" b="b"/>
              <a:pathLst>
                <a:path w="531494" h="138430">
                  <a:moveTo>
                    <a:pt x="531250" y="0"/>
                  </a:moveTo>
                  <a:lnTo>
                    <a:pt x="0" y="0"/>
                  </a:lnTo>
                  <a:lnTo>
                    <a:pt x="0" y="137860"/>
                  </a:lnTo>
                  <a:lnTo>
                    <a:pt x="265625" y="137860"/>
                  </a:lnTo>
                  <a:lnTo>
                    <a:pt x="531250" y="137860"/>
                  </a:lnTo>
                  <a:lnTo>
                    <a:pt x="53125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221789" y="2997540"/>
          <a:ext cx="2146299" cy="13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4620"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Apprentissage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000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Validation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C4000A"/>
                      </a:solidFill>
                      <a:prstDash val="solid"/>
                    </a:lnL>
                    <a:lnR w="28575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Test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3364AE"/>
                      </a:solidFill>
                      <a:prstDash val="solid"/>
                    </a:lnL>
                    <a:lnR w="19050">
                      <a:solidFill>
                        <a:srgbClr val="3364AE"/>
                      </a:solidFill>
                      <a:prstDash val="solid"/>
                    </a:lnR>
                    <a:lnT w="19050">
                      <a:solidFill>
                        <a:srgbClr val="3364AE"/>
                      </a:solidFill>
                      <a:prstDash val="solid"/>
                    </a:lnT>
                    <a:lnB w="19050">
                      <a:solidFill>
                        <a:srgbClr val="3364A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4" name="object 2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7" name="object 27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31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44" y="922180"/>
            <a:ext cx="358267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successfully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carry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out</a:t>
            </a:r>
            <a:r>
              <a:rPr sz="1100" spc="7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an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automatic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B2"/>
                </a:solidFill>
                <a:latin typeface="Calibri"/>
                <a:cs typeface="Calibri"/>
              </a:rPr>
              <a:t>data</a:t>
            </a:r>
            <a:r>
              <a:rPr sz="1100" spc="7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processing</a:t>
            </a:r>
            <a:r>
              <a:rPr sz="1100" spc="7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Calibri"/>
                <a:cs typeface="Calibri"/>
              </a:rPr>
              <a:t>project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43" y="964306"/>
            <a:ext cx="4483735" cy="1903095"/>
            <a:chOff x="87743" y="964306"/>
            <a:chExt cx="4483735" cy="1903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86180"/>
              <a:ext cx="4432566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544" y="964306"/>
              <a:ext cx="4432935" cy="1903095"/>
            </a:xfrm>
            <a:custGeom>
              <a:avLst/>
              <a:gdLst/>
              <a:ahLst/>
              <a:cxnLst/>
              <a:rect l="l" t="t" r="r" b="b"/>
              <a:pathLst>
                <a:path w="4432935" h="1903095">
                  <a:moveTo>
                    <a:pt x="4432566" y="0"/>
                  </a:moveTo>
                  <a:lnTo>
                    <a:pt x="0" y="0"/>
                  </a:lnTo>
                  <a:lnTo>
                    <a:pt x="0" y="1902681"/>
                  </a:lnTo>
                  <a:lnTo>
                    <a:pt x="4432566" y="1902681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43" y="1130450"/>
              <a:ext cx="4432935" cy="1685925"/>
            </a:xfrm>
            <a:custGeom>
              <a:avLst/>
              <a:gdLst/>
              <a:ahLst/>
              <a:cxnLst/>
              <a:rect l="l" t="t" r="r" b="b"/>
              <a:pathLst>
                <a:path w="4432935" h="1685925">
                  <a:moveTo>
                    <a:pt x="4432566" y="0"/>
                  </a:moveTo>
                  <a:lnTo>
                    <a:pt x="0" y="0"/>
                  </a:lnTo>
                  <a:lnTo>
                    <a:pt x="0" y="1634936"/>
                  </a:lnTo>
                  <a:lnTo>
                    <a:pt x="4008" y="1654660"/>
                  </a:lnTo>
                  <a:lnTo>
                    <a:pt x="14922" y="1670813"/>
                  </a:lnTo>
                  <a:lnTo>
                    <a:pt x="31075" y="1681727"/>
                  </a:lnTo>
                  <a:lnTo>
                    <a:pt x="50800" y="1685736"/>
                  </a:lnTo>
                  <a:lnTo>
                    <a:pt x="4381765" y="1685736"/>
                  </a:lnTo>
                  <a:lnTo>
                    <a:pt x="4401490" y="1681727"/>
                  </a:lnTo>
                  <a:lnTo>
                    <a:pt x="4417643" y="1670813"/>
                  </a:lnTo>
                  <a:lnTo>
                    <a:pt x="4428558" y="1654660"/>
                  </a:lnTo>
                  <a:lnTo>
                    <a:pt x="4432566" y="1634936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89" y="1189088"/>
              <a:ext cx="65265" cy="652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9" y="1437081"/>
              <a:ext cx="65265" cy="65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89" y="1685061"/>
              <a:ext cx="65265" cy="652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089" y="1933054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089" y="2181047"/>
              <a:ext cx="65265" cy="65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089" y="2429040"/>
              <a:ext cx="65265" cy="652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089" y="2677033"/>
              <a:ext cx="65265" cy="652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2932" y="1023897"/>
            <a:ext cx="3730625" cy="176148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dirty="0">
                <a:latin typeface="Calibri"/>
                <a:cs typeface="Calibri"/>
              </a:rPr>
              <a:t>Clearly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spell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needs.</a:t>
            </a:r>
            <a:endParaRPr sz="1100">
              <a:latin typeface="Calibri"/>
              <a:cs typeface="Calibri"/>
            </a:endParaRPr>
          </a:p>
          <a:p>
            <a:pPr marL="12700" marR="755015">
              <a:lnSpc>
                <a:spcPct val="147900"/>
              </a:lnSpc>
            </a:pP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obtain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representative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problem </a:t>
            </a:r>
            <a:r>
              <a:rPr sz="1100" dirty="0">
                <a:latin typeface="Calibri"/>
                <a:cs typeface="Calibri"/>
              </a:rPr>
              <a:t>Identify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context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learning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dirty="0">
                <a:latin typeface="Calibri"/>
                <a:cs typeface="Calibri"/>
              </a:rPr>
              <a:t>Analyze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reduce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size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dirty="0">
                <a:latin typeface="Calibri"/>
                <a:cs typeface="Calibri"/>
              </a:rPr>
              <a:t>Choose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algorithm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and/or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hypotheses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47900"/>
              </a:lnSpc>
            </a:pPr>
            <a:r>
              <a:rPr sz="1100" dirty="0">
                <a:latin typeface="Calibri"/>
                <a:cs typeface="Calibri"/>
              </a:rPr>
              <a:t>Choose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applying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algorithm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pre-</a:t>
            </a:r>
            <a:r>
              <a:rPr sz="1100" spc="-25" dirty="0">
                <a:latin typeface="Calibri"/>
                <a:cs typeface="Calibri"/>
              </a:rPr>
              <a:t>processed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data </a:t>
            </a:r>
            <a:r>
              <a:rPr sz="1100" dirty="0">
                <a:latin typeface="Calibri"/>
                <a:cs typeface="Calibri"/>
              </a:rPr>
              <a:t>Validate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performance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method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7" name="object 17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20" name="object 20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32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504E110C-1C8D-3D58-B02D-E3967A8E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01473"/>
            <a:ext cx="4133850" cy="12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94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0A0B578-93CD-31F1-AC4F-C7FC2785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68374"/>
            <a:ext cx="3754026" cy="19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5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olice, écriture manuscrite, texte, conception&#10;&#10;Le contenu généré par l’IA peut être incorrect.">
            <a:extLst>
              <a:ext uri="{FF2B5EF4-FFF2-40B4-BE49-F238E27FC236}">
                <a16:creationId xmlns:a16="http://schemas.microsoft.com/office/drawing/2014/main" id="{79078012-CEEA-0B4A-C4BF-64CD109E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815975"/>
            <a:ext cx="3903245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2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AFC2-FA8F-5B06-BF59-CE0EAA47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écriture manuscrite, Police, dessin, calligraphie&#10;&#10;Le contenu généré par l’IA peut être incorrect.">
            <a:extLst>
              <a:ext uri="{FF2B5EF4-FFF2-40B4-BE49-F238E27FC236}">
                <a16:creationId xmlns:a16="http://schemas.microsoft.com/office/drawing/2014/main" id="{DD7A7BDF-30E8-4842-83AC-1B3885CA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4" y="815975"/>
            <a:ext cx="4209551" cy="20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lign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70E30488-D28F-0896-6022-406DCC7B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555"/>
            <a:ext cx="4610100" cy="16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9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ogo, clipart, symbole, jaune&#10;&#10;Le contenu généré par l’IA peut être incorrect.">
            <a:extLst>
              <a:ext uri="{FF2B5EF4-FFF2-40B4-BE49-F238E27FC236}">
                <a16:creationId xmlns:a16="http://schemas.microsoft.com/office/drawing/2014/main" id="{9248DCBA-F14A-CB62-44A6-2A42C304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00"/>
            <a:ext cx="4610100" cy="22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2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6DDB-2151-2FDA-15A9-04B174D6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D33DD2C-6D8E-817D-2B09-8CD00522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968374"/>
            <a:ext cx="4171541" cy="17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Historical</a:t>
            </a:r>
            <a:r>
              <a:rPr spc="95" dirty="0"/>
              <a:t> </a:t>
            </a:r>
            <a:r>
              <a:rPr spc="-25" dirty="0"/>
              <a:t>perspective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43" y="716886"/>
            <a:ext cx="3960050" cy="19743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844" y="2748488"/>
            <a:ext cx="3874770" cy="367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Today’s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spc="55" dirty="0">
                <a:solidFill>
                  <a:srgbClr val="BC1919"/>
                </a:solidFill>
                <a:latin typeface="Calibri"/>
                <a:cs typeface="Calibri"/>
              </a:rPr>
              <a:t>AI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is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Deep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Learning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(a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C1919"/>
                </a:solidFill>
                <a:latin typeface="Calibri"/>
                <a:cs typeface="Calibri"/>
              </a:rPr>
              <a:t>technique</a:t>
            </a:r>
            <a:r>
              <a:rPr sz="1000" spc="114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of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C1919"/>
                </a:solidFill>
                <a:latin typeface="Calibri"/>
                <a:cs typeface="Calibri"/>
              </a:rPr>
              <a:t>Machine</a:t>
            </a:r>
            <a:r>
              <a:rPr sz="1000" spc="110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C1919"/>
                </a:solidFill>
                <a:latin typeface="Calibri"/>
                <a:cs typeface="Calibri"/>
              </a:rPr>
              <a:t>Learning)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500" dirty="0">
                <a:latin typeface="Cambria"/>
                <a:cs typeface="Cambria"/>
                <a:hlinkClick r:id="rId3"/>
              </a:rPr>
              <a:t>https://blog.alore.io/machine-</a:t>
            </a:r>
            <a:r>
              <a:rPr sz="500" spc="50" dirty="0">
                <a:latin typeface="Cambria"/>
                <a:cs typeface="Cambria"/>
                <a:hlinkClick r:id="rId3"/>
              </a:rPr>
              <a:t>learning-</a:t>
            </a:r>
            <a:r>
              <a:rPr sz="500" dirty="0">
                <a:latin typeface="Cambria"/>
                <a:cs typeface="Cambria"/>
                <a:hlinkClick r:id="rId3"/>
              </a:rPr>
              <a:t>and-</a:t>
            </a:r>
            <a:r>
              <a:rPr sz="500" spc="85" dirty="0">
                <a:latin typeface="Cambria"/>
                <a:cs typeface="Cambria"/>
                <a:hlinkClick r:id="rId3"/>
              </a:rPr>
              <a:t>artificial-</a:t>
            </a:r>
            <a:r>
              <a:rPr sz="500" spc="40" dirty="0">
                <a:latin typeface="Cambria"/>
                <a:cs typeface="Cambria"/>
                <a:hlinkClick r:id="rId3"/>
              </a:rPr>
              <a:t>intelligence/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6" name="object 6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4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C42E1-F5B0-2D4A-FB00-43FF484C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logo&#10;&#10;Le contenu généré par l’IA peut être incorrect.">
            <a:extLst>
              <a:ext uri="{FF2B5EF4-FFF2-40B4-BE49-F238E27FC236}">
                <a16:creationId xmlns:a16="http://schemas.microsoft.com/office/drawing/2014/main" id="{06F5AA4B-5551-1F93-C9C9-4AF97454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94"/>
            <a:ext cx="4610100" cy="24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7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380C-2DD4-4591-8F08-103EE020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o, conception&#10;&#10;Le contenu généré par l’IA peut être incorrect.">
            <a:extLst>
              <a:ext uri="{FF2B5EF4-FFF2-40B4-BE49-F238E27FC236}">
                <a16:creationId xmlns:a16="http://schemas.microsoft.com/office/drawing/2014/main" id="{43281BF9-7CE5-10A7-BE2B-A4CBDE42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956"/>
            <a:ext cx="4610100" cy="19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4B9C4-6182-1504-82FD-A8BD7AF1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clipart, logo&#10;&#10;Le contenu généré par l’IA peut être incorrect.">
            <a:extLst>
              <a:ext uri="{FF2B5EF4-FFF2-40B4-BE49-F238E27FC236}">
                <a16:creationId xmlns:a16="http://schemas.microsoft.com/office/drawing/2014/main" id="{B81E6782-EFB4-A1F0-70AE-42B76806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151"/>
            <a:ext cx="4610100" cy="21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1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1D30-6AFA-BC6C-B555-51239BD7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o, Police&#10;&#10;Le contenu généré par l’IA peut être incorrect.">
            <a:extLst>
              <a:ext uri="{FF2B5EF4-FFF2-40B4-BE49-F238E27FC236}">
                <a16:creationId xmlns:a16="http://schemas.microsoft.com/office/drawing/2014/main" id="{C1DB2F10-90C1-5E15-C6C5-EB651813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28"/>
            <a:ext cx="4610100" cy="23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3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DF387-E5A2-BE41-EAF4-43E160DB2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blanc, Graphique&#10;&#10;Le contenu généré par l’IA peut être incorrect.">
            <a:extLst>
              <a:ext uri="{FF2B5EF4-FFF2-40B4-BE49-F238E27FC236}">
                <a16:creationId xmlns:a16="http://schemas.microsoft.com/office/drawing/2014/main" id="{F009947D-0C04-F9F3-8A1D-49948DAD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50"/>
            <a:ext cx="4610100" cy="13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0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364B-D809-6A31-03C1-7AE9F3CD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texte&#10;&#10;Le contenu généré par l’IA peut être incorrect.">
            <a:extLst>
              <a:ext uri="{FF2B5EF4-FFF2-40B4-BE49-F238E27FC236}">
                <a16:creationId xmlns:a16="http://schemas.microsoft.com/office/drawing/2014/main" id="{E341F67D-06E5-BD44-8920-E710715B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902367"/>
            <a:ext cx="1948952" cy="1818608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CB8C5FC9-9CCB-C7BD-8753-621DB804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587375"/>
            <a:ext cx="1529412" cy="25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0478BDAF-BC32-9EF7-268C-C1C1B035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02"/>
            <a:ext cx="4610100" cy="25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4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blanc, Graphique&#10;&#10;Le contenu généré par l’IA peut être incorrect.">
            <a:extLst>
              <a:ext uri="{FF2B5EF4-FFF2-40B4-BE49-F238E27FC236}">
                <a16:creationId xmlns:a16="http://schemas.microsoft.com/office/drawing/2014/main" id="{565E8ADC-108D-A4AF-7F4A-5401B825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931"/>
            <a:ext cx="4610100" cy="14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71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Rectangle, carré, conception&#10;&#10;Le contenu généré par l’IA peut être incorrect.">
            <a:extLst>
              <a:ext uri="{FF2B5EF4-FFF2-40B4-BE49-F238E27FC236}">
                <a16:creationId xmlns:a16="http://schemas.microsoft.com/office/drawing/2014/main" id="{DA9240A6-A616-7B57-8C55-0E22D445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140"/>
            <a:ext cx="4610100" cy="16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9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C5A286FF-2542-740D-B930-121E9B48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46101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Applications:</a:t>
            </a:r>
            <a:r>
              <a:rPr spc="140" dirty="0"/>
              <a:t> </a:t>
            </a:r>
            <a:r>
              <a:rPr spc="-20" dirty="0"/>
              <a:t>sentiment</a:t>
            </a:r>
            <a:r>
              <a:rPr spc="30" dirty="0"/>
              <a:t> </a:t>
            </a:r>
            <a:r>
              <a:rPr spc="-1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743" y="825145"/>
            <a:ext cx="4483735" cy="248920"/>
            <a:chOff x="87743" y="825145"/>
            <a:chExt cx="4483735" cy="248920"/>
          </a:xfrm>
        </p:grpSpPr>
        <p:sp>
          <p:nvSpPr>
            <p:cNvPr id="4" name="object 4"/>
            <p:cNvSpPr/>
            <p:nvPr/>
          </p:nvSpPr>
          <p:spPr>
            <a:xfrm>
              <a:off x="138544" y="843982"/>
              <a:ext cx="4432935" cy="229870"/>
            </a:xfrm>
            <a:custGeom>
              <a:avLst/>
              <a:gdLst/>
              <a:ahLst/>
              <a:cxnLst/>
              <a:rect l="l" t="t" r="r" b="b"/>
              <a:pathLst>
                <a:path w="4432935" h="229869">
                  <a:moveTo>
                    <a:pt x="4432566" y="0"/>
                  </a:moveTo>
                  <a:lnTo>
                    <a:pt x="0" y="0"/>
                  </a:lnTo>
                  <a:lnTo>
                    <a:pt x="0" y="229740"/>
                  </a:lnTo>
                  <a:lnTo>
                    <a:pt x="4432566" y="229740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43" y="825145"/>
              <a:ext cx="4432935" cy="198120"/>
            </a:xfrm>
            <a:custGeom>
              <a:avLst/>
              <a:gdLst/>
              <a:ahLst/>
              <a:cxnLst/>
              <a:rect l="l" t="t" r="r" b="b"/>
              <a:pathLst>
                <a:path w="4432935" h="198119">
                  <a:moveTo>
                    <a:pt x="4432566" y="0"/>
                  </a:moveTo>
                  <a:lnTo>
                    <a:pt x="0" y="0"/>
                  </a:lnTo>
                  <a:lnTo>
                    <a:pt x="0" y="146976"/>
                  </a:lnTo>
                  <a:lnTo>
                    <a:pt x="4008" y="166700"/>
                  </a:lnTo>
                  <a:lnTo>
                    <a:pt x="14922" y="182853"/>
                  </a:lnTo>
                  <a:lnTo>
                    <a:pt x="31075" y="193767"/>
                  </a:lnTo>
                  <a:lnTo>
                    <a:pt x="50800" y="197776"/>
                  </a:lnTo>
                  <a:lnTo>
                    <a:pt x="4381765" y="197776"/>
                  </a:lnTo>
                  <a:lnTo>
                    <a:pt x="4401490" y="193767"/>
                  </a:lnTo>
                  <a:lnTo>
                    <a:pt x="4417643" y="182853"/>
                  </a:lnTo>
                  <a:lnTo>
                    <a:pt x="4428558" y="166700"/>
                  </a:lnTo>
                  <a:lnTo>
                    <a:pt x="4432566" y="146976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089" y="883767"/>
              <a:ext cx="65265" cy="652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8544" y="843982"/>
            <a:ext cx="443293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>
              <a:lnSpc>
                <a:spcPts val="1065"/>
              </a:lnSpc>
            </a:pPr>
            <a:r>
              <a:rPr sz="1100" dirty="0">
                <a:latin typeface="Calibri"/>
                <a:cs typeface="Calibri"/>
              </a:rPr>
              <a:t>Classify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stored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reviews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according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users’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sentiment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0576" y="1388721"/>
            <a:ext cx="1899920" cy="1395095"/>
            <a:chOff x="2350576" y="1388721"/>
            <a:chExt cx="1899920" cy="1395095"/>
          </a:xfrm>
        </p:grpSpPr>
        <p:sp>
          <p:nvSpPr>
            <p:cNvPr id="9" name="object 9"/>
            <p:cNvSpPr/>
            <p:nvPr/>
          </p:nvSpPr>
          <p:spPr>
            <a:xfrm>
              <a:off x="2356608" y="2651247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>
                  <a:moveTo>
                    <a:pt x="0" y="0"/>
                  </a:moveTo>
                  <a:lnTo>
                    <a:pt x="1808618" y="0"/>
                  </a:lnTo>
                </a:path>
              </a:pathLst>
            </a:custGeom>
            <a:ln w="11484">
              <a:solidFill>
                <a:srgbClr val="9927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1219" y="2621687"/>
              <a:ext cx="89535" cy="59690"/>
            </a:xfrm>
            <a:custGeom>
              <a:avLst/>
              <a:gdLst/>
              <a:ahLst/>
              <a:cxnLst/>
              <a:rect l="l" t="t" r="r" b="b"/>
              <a:pathLst>
                <a:path w="89535" h="59689">
                  <a:moveTo>
                    <a:pt x="0" y="0"/>
                  </a:moveTo>
                  <a:lnTo>
                    <a:pt x="0" y="59619"/>
                  </a:lnTo>
                  <a:lnTo>
                    <a:pt x="89178" y="29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2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0897" y="1474392"/>
              <a:ext cx="0" cy="1303655"/>
            </a:xfrm>
            <a:custGeom>
              <a:avLst/>
              <a:gdLst/>
              <a:ahLst/>
              <a:cxnLst/>
              <a:rect l="l" t="t" r="r" b="b"/>
              <a:pathLst>
                <a:path h="1303655">
                  <a:moveTo>
                    <a:pt x="0" y="1303106"/>
                  </a:moveTo>
                  <a:lnTo>
                    <a:pt x="0" y="0"/>
                  </a:lnTo>
                </a:path>
              </a:pathLst>
            </a:custGeom>
            <a:ln w="11484">
              <a:solidFill>
                <a:srgbClr val="9927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1338" y="1388721"/>
              <a:ext cx="59690" cy="90805"/>
            </a:xfrm>
            <a:custGeom>
              <a:avLst/>
              <a:gdLst/>
              <a:ahLst/>
              <a:cxnLst/>
              <a:rect l="l" t="t" r="r" b="b"/>
              <a:pathLst>
                <a:path w="59689" h="90805">
                  <a:moveTo>
                    <a:pt x="29559" y="0"/>
                  </a:moveTo>
                  <a:lnTo>
                    <a:pt x="0" y="90180"/>
                  </a:lnTo>
                  <a:lnTo>
                    <a:pt x="59619" y="90180"/>
                  </a:lnTo>
                  <a:lnTo>
                    <a:pt x="29559" y="0"/>
                  </a:lnTo>
                  <a:close/>
                </a:path>
              </a:pathLst>
            </a:custGeom>
            <a:solidFill>
              <a:srgbClr val="992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55005" y="1569082"/>
              <a:ext cx="1443355" cy="1082675"/>
            </a:xfrm>
            <a:custGeom>
              <a:avLst/>
              <a:gdLst/>
              <a:ahLst/>
              <a:cxnLst/>
              <a:rect l="l" t="t" r="r" b="b"/>
              <a:pathLst>
                <a:path w="1443354" h="1082675">
                  <a:moveTo>
                    <a:pt x="0" y="1082164"/>
                  </a:moveTo>
                  <a:lnTo>
                    <a:pt x="1442886" y="0"/>
                  </a:lnTo>
                </a:path>
              </a:pathLst>
            </a:custGeom>
            <a:ln w="30058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7931" y="2019984"/>
              <a:ext cx="93687" cy="945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390" y="1846587"/>
              <a:ext cx="93687" cy="939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3643" y="2290525"/>
              <a:ext cx="93687" cy="945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871" y="2034513"/>
              <a:ext cx="94188" cy="940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9534" y="2106657"/>
              <a:ext cx="93687" cy="942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655" y="2214874"/>
              <a:ext cx="94188" cy="9399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10918" y="2481908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4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086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0918" y="2481908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4" h="29210">
                  <a:moveTo>
                    <a:pt x="43086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086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2060" y="2354152"/>
              <a:ext cx="86360" cy="29209"/>
            </a:xfrm>
            <a:custGeom>
              <a:avLst/>
              <a:gdLst/>
              <a:ahLst/>
              <a:cxnLst/>
              <a:rect l="l" t="t" r="r" b="b"/>
              <a:pathLst>
                <a:path w="86360" h="29210">
                  <a:moveTo>
                    <a:pt x="86172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086" y="29058"/>
                  </a:lnTo>
                  <a:lnTo>
                    <a:pt x="86172" y="29058"/>
                  </a:lnTo>
                  <a:lnTo>
                    <a:pt x="86172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82060" y="2354152"/>
              <a:ext cx="86360" cy="29209"/>
            </a:xfrm>
            <a:custGeom>
              <a:avLst/>
              <a:gdLst/>
              <a:ahLst/>
              <a:cxnLst/>
              <a:rect l="l" t="t" r="r" b="b"/>
              <a:pathLst>
                <a:path w="86360" h="29210">
                  <a:moveTo>
                    <a:pt x="43086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172" y="0"/>
                  </a:lnTo>
                  <a:lnTo>
                    <a:pt x="86172" y="29058"/>
                  </a:lnTo>
                  <a:lnTo>
                    <a:pt x="43086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23844" y="2553050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086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23844" y="2553050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43086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086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23042" y="2396737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587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3042" y="2396737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43587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587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1599" y="2155254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587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51599" y="2155254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43587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587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12020" y="2567078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4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086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12020" y="2567078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4" h="29210">
                  <a:moveTo>
                    <a:pt x="43086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086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3041" y="1442829"/>
              <a:ext cx="762000" cy="198755"/>
            </a:xfrm>
            <a:custGeom>
              <a:avLst/>
              <a:gdLst/>
              <a:ahLst/>
              <a:cxnLst/>
              <a:rect l="l" t="t" r="r" b="b"/>
              <a:pathLst>
                <a:path w="762000" h="198755">
                  <a:moveTo>
                    <a:pt x="761523" y="0"/>
                  </a:moveTo>
                  <a:lnTo>
                    <a:pt x="0" y="0"/>
                  </a:lnTo>
                  <a:lnTo>
                    <a:pt x="0" y="198396"/>
                  </a:lnTo>
                  <a:lnTo>
                    <a:pt x="380761" y="198396"/>
                  </a:lnTo>
                  <a:lnTo>
                    <a:pt x="761523" y="198396"/>
                  </a:lnTo>
                  <a:lnTo>
                    <a:pt x="76152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95913" y="1436141"/>
            <a:ext cx="68453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latin typeface="Arial"/>
                <a:cs typeface="Arial"/>
              </a:rPr>
              <a:t>Score(x)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&gt;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5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20737" y="2427299"/>
            <a:ext cx="757555" cy="198755"/>
          </a:xfrm>
          <a:custGeom>
            <a:avLst/>
            <a:gdLst/>
            <a:ahLst/>
            <a:cxnLst/>
            <a:rect l="l" t="t" r="r" b="b"/>
            <a:pathLst>
              <a:path w="757554" h="198755">
                <a:moveTo>
                  <a:pt x="757515" y="0"/>
                </a:moveTo>
                <a:lnTo>
                  <a:pt x="0" y="0"/>
                </a:lnTo>
                <a:lnTo>
                  <a:pt x="0" y="198396"/>
                </a:lnTo>
                <a:lnTo>
                  <a:pt x="378757" y="198396"/>
                </a:lnTo>
                <a:lnTo>
                  <a:pt x="757515" y="198396"/>
                </a:lnTo>
                <a:lnTo>
                  <a:pt x="757515" y="0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43608" y="2421112"/>
            <a:ext cx="68453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latin typeface="Arial"/>
                <a:cs typeface="Arial"/>
              </a:rPr>
              <a:t>Score(x)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&lt;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5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827049" y="1391727"/>
            <a:ext cx="2353310" cy="909955"/>
            <a:chOff x="1827049" y="1391727"/>
            <a:chExt cx="2353310" cy="90995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6629" y="1832108"/>
              <a:ext cx="93687" cy="936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64224" y="2240425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86673" y="0"/>
                  </a:moveTo>
                  <a:lnTo>
                    <a:pt x="0" y="0"/>
                  </a:lnTo>
                  <a:lnTo>
                    <a:pt x="0" y="29058"/>
                  </a:lnTo>
                  <a:lnTo>
                    <a:pt x="43086" y="29058"/>
                  </a:lnTo>
                  <a:lnTo>
                    <a:pt x="86673" y="29058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64224" y="2240425"/>
              <a:ext cx="86995" cy="29209"/>
            </a:xfrm>
            <a:custGeom>
              <a:avLst/>
              <a:gdLst/>
              <a:ahLst/>
              <a:cxnLst/>
              <a:rect l="l" t="t" r="r" b="b"/>
              <a:pathLst>
                <a:path w="86995" h="29210">
                  <a:moveTo>
                    <a:pt x="43086" y="29058"/>
                  </a:moveTo>
                  <a:lnTo>
                    <a:pt x="0" y="29058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9058"/>
                  </a:lnTo>
                  <a:lnTo>
                    <a:pt x="43086" y="29058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49695" y="2056056"/>
              <a:ext cx="86995" cy="28575"/>
            </a:xfrm>
            <a:custGeom>
              <a:avLst/>
              <a:gdLst/>
              <a:ahLst/>
              <a:cxnLst/>
              <a:rect l="l" t="t" r="r" b="b"/>
              <a:pathLst>
                <a:path w="86995" h="28575">
                  <a:moveTo>
                    <a:pt x="86673" y="0"/>
                  </a:moveTo>
                  <a:lnTo>
                    <a:pt x="0" y="0"/>
                  </a:lnTo>
                  <a:lnTo>
                    <a:pt x="0" y="28557"/>
                  </a:lnTo>
                  <a:lnTo>
                    <a:pt x="43587" y="28557"/>
                  </a:lnTo>
                  <a:lnTo>
                    <a:pt x="86673" y="28557"/>
                  </a:lnTo>
                  <a:lnTo>
                    <a:pt x="86673" y="0"/>
                  </a:lnTo>
                  <a:close/>
                </a:path>
              </a:pathLst>
            </a:custGeom>
            <a:solidFill>
              <a:srgbClr val="DB2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49695" y="2056056"/>
              <a:ext cx="86995" cy="28575"/>
            </a:xfrm>
            <a:custGeom>
              <a:avLst/>
              <a:gdLst/>
              <a:ahLst/>
              <a:cxnLst/>
              <a:rect l="l" t="t" r="r" b="b"/>
              <a:pathLst>
                <a:path w="86995" h="28575">
                  <a:moveTo>
                    <a:pt x="43587" y="28557"/>
                  </a:moveTo>
                  <a:lnTo>
                    <a:pt x="0" y="28557"/>
                  </a:lnTo>
                  <a:lnTo>
                    <a:pt x="0" y="0"/>
                  </a:lnTo>
                  <a:lnTo>
                    <a:pt x="86673" y="0"/>
                  </a:lnTo>
                  <a:lnTo>
                    <a:pt x="86673" y="28557"/>
                  </a:lnTo>
                  <a:lnTo>
                    <a:pt x="43587" y="28557"/>
                  </a:lnTo>
                  <a:close/>
                </a:path>
              </a:pathLst>
            </a:custGeom>
            <a:ln w="3175">
              <a:solidFill>
                <a:srgbClr val="D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7651" y="1391727"/>
              <a:ext cx="375250" cy="3461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8513" y="1947839"/>
              <a:ext cx="371743" cy="3537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827049" y="2001948"/>
              <a:ext cx="541655" cy="253365"/>
            </a:xfrm>
            <a:custGeom>
              <a:avLst/>
              <a:gdLst/>
              <a:ahLst/>
              <a:cxnLst/>
              <a:rect l="l" t="t" r="r" b="b"/>
              <a:pathLst>
                <a:path w="541655" h="253364">
                  <a:moveTo>
                    <a:pt x="406312" y="0"/>
                  </a:moveTo>
                  <a:lnTo>
                    <a:pt x="406312" y="63126"/>
                  </a:lnTo>
                  <a:lnTo>
                    <a:pt x="0" y="63126"/>
                  </a:lnTo>
                  <a:lnTo>
                    <a:pt x="0" y="189879"/>
                  </a:lnTo>
                  <a:lnTo>
                    <a:pt x="406312" y="189879"/>
                  </a:lnTo>
                  <a:lnTo>
                    <a:pt x="406312" y="253006"/>
                  </a:lnTo>
                  <a:lnTo>
                    <a:pt x="541583" y="126252"/>
                  </a:lnTo>
                  <a:lnTo>
                    <a:pt x="406312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27049" y="2001948"/>
              <a:ext cx="541655" cy="253365"/>
            </a:xfrm>
            <a:custGeom>
              <a:avLst/>
              <a:gdLst/>
              <a:ahLst/>
              <a:cxnLst/>
              <a:rect l="l" t="t" r="r" b="b"/>
              <a:pathLst>
                <a:path w="541655" h="253364">
                  <a:moveTo>
                    <a:pt x="0" y="63126"/>
                  </a:moveTo>
                  <a:lnTo>
                    <a:pt x="406312" y="63126"/>
                  </a:lnTo>
                  <a:lnTo>
                    <a:pt x="406312" y="0"/>
                  </a:lnTo>
                  <a:lnTo>
                    <a:pt x="541583" y="126252"/>
                  </a:lnTo>
                  <a:lnTo>
                    <a:pt x="406312" y="253006"/>
                  </a:lnTo>
                  <a:lnTo>
                    <a:pt x="406312" y="189879"/>
                  </a:lnTo>
                  <a:lnTo>
                    <a:pt x="0" y="189879"/>
                  </a:lnTo>
                  <a:lnTo>
                    <a:pt x="0" y="63126"/>
                  </a:lnTo>
                  <a:close/>
                </a:path>
              </a:pathLst>
            </a:custGeom>
            <a:ln w="3175">
              <a:solidFill>
                <a:srgbClr val="4B4B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6106" y="1280504"/>
            <a:ext cx="1320141" cy="1544089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48" name="object 48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51" name="object 51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5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01991"/>
            <a:ext cx="1021715" cy="539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Calibri"/>
                <a:cs typeface="Calibri"/>
              </a:rPr>
              <a:t>Au</a:t>
            </a:r>
            <a:r>
              <a:rPr sz="1400" spc="114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333B2"/>
                </a:solidFill>
                <a:latin typeface="Calibri"/>
                <a:cs typeface="Calibri"/>
              </a:rPr>
              <a:t>final</a:t>
            </a:r>
            <a:r>
              <a:rPr sz="1400" spc="12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4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  <a:spcBef>
                <a:spcPts val="1010"/>
              </a:spcBef>
            </a:pPr>
            <a:r>
              <a:rPr sz="1100" dirty="0">
                <a:latin typeface="Calibri"/>
                <a:cs typeface="Calibri"/>
              </a:rPr>
              <a:t>Find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way.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006" y="842990"/>
            <a:ext cx="2879890" cy="23373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5" name="object 5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50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Product</a:t>
            </a:r>
            <a:r>
              <a:rPr spc="185" dirty="0"/>
              <a:t> </a:t>
            </a:r>
            <a:r>
              <a:rPr spc="-30" dirty="0"/>
              <a:t>recommendation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209" y="442073"/>
            <a:ext cx="1813642" cy="18074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3487" y="1350729"/>
            <a:ext cx="308610" cy="2070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690"/>
              </a:lnSpc>
              <a:spcBef>
                <a:spcPts val="165"/>
              </a:spcBef>
            </a:pPr>
            <a:r>
              <a:rPr sz="600" spc="-20" dirty="0">
                <a:solidFill>
                  <a:srgbClr val="CD171D"/>
                </a:solidFill>
                <a:latin typeface="Arial"/>
                <a:cs typeface="Arial"/>
              </a:rPr>
              <a:t>User</a:t>
            </a:r>
            <a:r>
              <a:rPr sz="600" spc="500" dirty="0">
                <a:solidFill>
                  <a:srgbClr val="CD171D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CD171D"/>
                </a:solidFill>
                <a:latin typeface="Arial"/>
                <a:cs typeface="Arial"/>
              </a:rPr>
              <a:t>features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1059" y="645260"/>
            <a:ext cx="1299845" cy="5397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003935" marR="5080" algn="r">
              <a:lnSpc>
                <a:spcPts val="690"/>
              </a:lnSpc>
              <a:spcBef>
                <a:spcPts val="165"/>
              </a:spcBef>
            </a:pPr>
            <a:r>
              <a:rPr sz="600" spc="-10" dirty="0">
                <a:solidFill>
                  <a:srgbClr val="CD171D"/>
                </a:solidFill>
                <a:latin typeface="Arial"/>
                <a:cs typeface="Arial"/>
              </a:rPr>
              <a:t>Product</a:t>
            </a:r>
            <a:r>
              <a:rPr sz="600" spc="500" dirty="0">
                <a:solidFill>
                  <a:srgbClr val="CD171D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CD171D"/>
                </a:solidFill>
                <a:latin typeface="Arial"/>
                <a:cs typeface="Arial"/>
              </a:rPr>
              <a:t>features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600">
              <a:latin typeface="Arial"/>
              <a:cs typeface="Arial"/>
            </a:endParaRPr>
          </a:p>
          <a:p>
            <a:pPr marR="235585" algn="ctr">
              <a:lnSpc>
                <a:spcPts val="765"/>
              </a:lnSpc>
            </a:pPr>
            <a:r>
              <a:rPr sz="650" dirty="0">
                <a:solidFill>
                  <a:srgbClr val="CD171D"/>
                </a:solidFill>
                <a:latin typeface="Arial"/>
                <a:cs typeface="Arial"/>
              </a:rPr>
              <a:t>Matrix</a:t>
            </a:r>
            <a:r>
              <a:rPr sz="650" spc="45" dirty="0">
                <a:solidFill>
                  <a:srgbClr val="CD171D"/>
                </a:solidFill>
                <a:latin typeface="Arial"/>
                <a:cs typeface="Arial"/>
              </a:rPr>
              <a:t> </a:t>
            </a:r>
            <a:r>
              <a:rPr sz="650" spc="-10" dirty="0">
                <a:solidFill>
                  <a:srgbClr val="CD171D"/>
                </a:solidFill>
                <a:latin typeface="Arial"/>
                <a:cs typeface="Arial"/>
              </a:rPr>
              <a:t>factorization</a:t>
            </a:r>
            <a:endParaRPr sz="650">
              <a:latin typeface="Arial"/>
              <a:cs typeface="Arial"/>
            </a:endParaRPr>
          </a:p>
          <a:p>
            <a:pPr marR="212725" algn="ctr">
              <a:lnSpc>
                <a:spcPts val="705"/>
              </a:lnSpc>
            </a:pPr>
            <a:r>
              <a:rPr sz="600" dirty="0">
                <a:latin typeface="Arial"/>
                <a:cs typeface="Arial"/>
              </a:rPr>
              <a:t>Purchase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history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of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customers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0099" y="2240073"/>
            <a:ext cx="200787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Cambria"/>
                <a:cs typeface="Cambria"/>
                <a:hlinkClick r:id="rId3"/>
              </a:rPr>
              <a:t>https://katbailey.github.io/images/matrix_factorization.png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202" y="2597815"/>
            <a:ext cx="8420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Purchased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item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1749" y="2597815"/>
            <a:ext cx="1287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Calibri"/>
                <a:cs typeface="Calibri"/>
              </a:rPr>
              <a:t>Recommended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products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0060" y="2310456"/>
            <a:ext cx="834859" cy="42658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2774293"/>
            <a:ext cx="4608195" cy="681990"/>
            <a:chOff x="0" y="2774293"/>
            <a:chExt cx="4608195" cy="68199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645" y="2774293"/>
              <a:ext cx="1515850" cy="68170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5" name="object 15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6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Image</a:t>
            </a:r>
            <a:r>
              <a:rPr spc="3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560" y="515980"/>
            <a:ext cx="1279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Labeled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training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images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6657" y="515980"/>
            <a:ext cx="16630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Deep</a:t>
            </a:r>
            <a:r>
              <a:rPr sz="1000" spc="8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classification</a:t>
            </a:r>
            <a:r>
              <a:rPr sz="1000" spc="8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architecture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453" y="829556"/>
            <a:ext cx="1505788" cy="67516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807500" y="1113893"/>
            <a:ext cx="281940" cy="74930"/>
            <a:chOff x="2807500" y="1113893"/>
            <a:chExt cx="281940" cy="74930"/>
          </a:xfrm>
        </p:grpSpPr>
        <p:sp>
          <p:nvSpPr>
            <p:cNvPr id="7" name="object 7"/>
            <p:cNvSpPr/>
            <p:nvPr/>
          </p:nvSpPr>
          <p:spPr>
            <a:xfrm>
              <a:off x="2807500" y="1113893"/>
              <a:ext cx="281940" cy="74930"/>
            </a:xfrm>
            <a:custGeom>
              <a:avLst/>
              <a:gdLst/>
              <a:ahLst/>
              <a:cxnLst/>
              <a:rect l="l" t="t" r="r" b="b"/>
              <a:pathLst>
                <a:path w="281939" h="74930">
                  <a:moveTo>
                    <a:pt x="211078" y="0"/>
                  </a:moveTo>
                  <a:lnTo>
                    <a:pt x="211078" y="18592"/>
                  </a:lnTo>
                  <a:lnTo>
                    <a:pt x="0" y="18592"/>
                  </a:lnTo>
                  <a:lnTo>
                    <a:pt x="0" y="56050"/>
                  </a:lnTo>
                  <a:lnTo>
                    <a:pt x="211078" y="56050"/>
                  </a:lnTo>
                  <a:lnTo>
                    <a:pt x="211078" y="74916"/>
                  </a:lnTo>
                  <a:lnTo>
                    <a:pt x="281620" y="37458"/>
                  </a:lnTo>
                  <a:lnTo>
                    <a:pt x="21107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07500" y="1113893"/>
              <a:ext cx="281940" cy="74930"/>
            </a:xfrm>
            <a:custGeom>
              <a:avLst/>
              <a:gdLst/>
              <a:ahLst/>
              <a:cxnLst/>
              <a:rect l="l" t="t" r="r" b="b"/>
              <a:pathLst>
                <a:path w="281939" h="74930">
                  <a:moveTo>
                    <a:pt x="0" y="18592"/>
                  </a:moveTo>
                  <a:lnTo>
                    <a:pt x="211078" y="18592"/>
                  </a:lnTo>
                  <a:lnTo>
                    <a:pt x="211078" y="0"/>
                  </a:lnTo>
                  <a:lnTo>
                    <a:pt x="281620" y="37458"/>
                  </a:lnTo>
                  <a:lnTo>
                    <a:pt x="211078" y="74916"/>
                  </a:lnTo>
                  <a:lnTo>
                    <a:pt x="211078" y="56050"/>
                  </a:lnTo>
                  <a:lnTo>
                    <a:pt x="0" y="56050"/>
                  </a:lnTo>
                  <a:lnTo>
                    <a:pt x="0" y="18592"/>
                  </a:lnTo>
                  <a:close/>
                </a:path>
              </a:pathLst>
            </a:custGeom>
            <a:ln w="3175">
              <a:solidFill>
                <a:srgbClr val="4B4B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50" y="1564066"/>
            <a:ext cx="2663588" cy="86404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1406" y="2454286"/>
            <a:ext cx="3778885" cy="3746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algn="ctr">
              <a:lnSpc>
                <a:spcPts val="500"/>
              </a:lnSpc>
              <a:spcBef>
                <a:spcPts val="195"/>
              </a:spcBef>
            </a:pPr>
            <a:r>
              <a:rPr sz="500" spc="-10" dirty="0">
                <a:latin typeface="Cambria"/>
                <a:cs typeface="Cambria"/>
                <a:hlinkClick r:id="rId4"/>
              </a:rPr>
              <a:t>https://www.researchgate.net/profile/Y_Nikitin/publication/270163511/figure/download/fig5/AS:</a:t>
            </a:r>
            <a:r>
              <a:rPr sz="500" spc="500" dirty="0">
                <a:latin typeface="Cambria"/>
                <a:cs typeface="Cambria"/>
              </a:rPr>
              <a:t>      </a:t>
            </a:r>
            <a:r>
              <a:rPr sz="500" spc="-30" dirty="0">
                <a:latin typeface="Cambria"/>
                <a:cs typeface="Cambria"/>
              </a:rPr>
              <a:t>295194831409153@1447391340221/MPCNN-</a:t>
            </a:r>
            <a:r>
              <a:rPr sz="500" spc="450" dirty="0">
                <a:latin typeface="Cambria"/>
                <a:cs typeface="Cambria"/>
              </a:rPr>
              <a:t> </a:t>
            </a:r>
            <a:r>
              <a:rPr sz="500" spc="45" dirty="0">
                <a:latin typeface="Cambria"/>
                <a:cs typeface="Cambria"/>
              </a:rPr>
              <a:t>architecture-</a:t>
            </a:r>
            <a:r>
              <a:rPr sz="500" spc="50" dirty="0">
                <a:latin typeface="Cambria"/>
                <a:cs typeface="Cambria"/>
              </a:rPr>
              <a:t>using-alternating-</a:t>
            </a:r>
            <a:r>
              <a:rPr sz="500" spc="45" dirty="0">
                <a:latin typeface="Cambria"/>
                <a:cs typeface="Cambria"/>
              </a:rPr>
              <a:t>convolutional-</a:t>
            </a:r>
            <a:r>
              <a:rPr sz="500" dirty="0">
                <a:latin typeface="Cambria"/>
                <a:cs typeface="Cambria"/>
              </a:rPr>
              <a:t>and-</a:t>
            </a:r>
            <a:r>
              <a:rPr sz="500" spc="-10" dirty="0">
                <a:latin typeface="Cambria"/>
                <a:cs typeface="Cambria"/>
              </a:rPr>
              <a:t>max-</a:t>
            </a:r>
            <a:r>
              <a:rPr sz="500" spc="450" dirty="0">
                <a:latin typeface="Cambria"/>
                <a:cs typeface="Cambria"/>
              </a:rPr>
              <a:t> </a:t>
            </a:r>
            <a:r>
              <a:rPr sz="500" dirty="0">
                <a:latin typeface="Cambria"/>
                <a:cs typeface="Cambria"/>
              </a:rPr>
              <a:t>pooling-</a:t>
            </a:r>
            <a:r>
              <a:rPr sz="500" spc="55" dirty="0">
                <a:latin typeface="Cambria"/>
                <a:cs typeface="Cambria"/>
              </a:rPr>
              <a:t>layers-</a:t>
            </a:r>
            <a:r>
              <a:rPr sz="500" spc="-10" dirty="0">
                <a:latin typeface="Cambria"/>
                <a:cs typeface="Cambria"/>
              </a:rPr>
              <a:t>13.png</a:t>
            </a:r>
            <a:endParaRPr sz="5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latin typeface="Calibri"/>
                <a:cs typeface="Calibri"/>
              </a:rPr>
              <a:t>Input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images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predicted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category</a:t>
            </a:r>
            <a:endParaRPr sz="10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05" y="2873473"/>
            <a:ext cx="4608195" cy="460375"/>
            <a:chOff x="0" y="2996175"/>
            <a:chExt cx="4608195" cy="4603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709" y="2996175"/>
              <a:ext cx="2598602" cy="4598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6" name="object 16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7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Medical</a:t>
            </a:r>
            <a:r>
              <a:rPr spc="-5" dirty="0"/>
              <a:t> </a:t>
            </a:r>
            <a:r>
              <a:rPr spc="-20" dirty="0"/>
              <a:t>diagnosis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720" y="670849"/>
            <a:ext cx="684276" cy="8998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00289" y="828350"/>
            <a:ext cx="2799715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Malignant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melanoma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detection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Calibri"/>
                <a:cs typeface="Calibri"/>
              </a:rPr>
              <a:t>130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000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images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including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over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000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cases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cancer </a:t>
            </a:r>
            <a:r>
              <a:rPr sz="1000" dirty="0">
                <a:latin typeface="Calibri"/>
                <a:cs typeface="Calibri"/>
              </a:rPr>
              <a:t>Error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rate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28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spc="110" dirty="0">
                <a:latin typeface="Calibri"/>
                <a:cs typeface="Calibri"/>
              </a:rPr>
              <a:t>%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(human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34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70" dirty="0">
                <a:latin typeface="Calibri"/>
                <a:cs typeface="Calibri"/>
              </a:rPr>
              <a:t>%)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464" y="1657992"/>
            <a:ext cx="970759" cy="6478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00289" y="1689562"/>
            <a:ext cx="2825750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307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Digital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Mammography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spc="80" dirty="0">
                <a:latin typeface="Calibri"/>
                <a:cs typeface="Calibri"/>
              </a:rPr>
              <a:t>DREAM</a:t>
            </a:r>
            <a:r>
              <a:rPr sz="1000" spc="1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Challenge </a:t>
            </a:r>
            <a:r>
              <a:rPr sz="1000" dirty="0">
                <a:latin typeface="Calibri"/>
                <a:cs typeface="Calibri"/>
              </a:rPr>
              <a:t>640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000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mammographies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(1209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participants) false-</a:t>
            </a:r>
            <a:r>
              <a:rPr sz="1000" dirty="0">
                <a:latin typeface="Calibri"/>
                <a:cs typeface="Calibri"/>
              </a:rPr>
              <a:t>positive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rate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decreased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by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1000">
              <a:latin typeface="Calibri"/>
              <a:cs typeface="Calibri"/>
            </a:endParaRPr>
          </a:p>
          <a:p>
            <a:pPr marL="12700" marR="1647189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Heart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rhythm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analysis </a:t>
            </a:r>
            <a:r>
              <a:rPr sz="1000" dirty="0">
                <a:latin typeface="Calibri"/>
                <a:cs typeface="Calibri"/>
              </a:rPr>
              <a:t>500</a:t>
            </a:r>
            <a:r>
              <a:rPr sz="1000" spc="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000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45" dirty="0">
                <a:latin typeface="Calibri"/>
                <a:cs typeface="Calibri"/>
              </a:rPr>
              <a:t>ECG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90"/>
              </a:lnSpc>
            </a:pPr>
            <a:r>
              <a:rPr sz="1000" dirty="0">
                <a:latin typeface="Calibri"/>
                <a:cs typeface="Calibri"/>
              </a:rPr>
              <a:t>accuracy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92.6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110" dirty="0">
                <a:latin typeface="Calibri"/>
                <a:cs typeface="Calibri"/>
              </a:rPr>
              <a:t>%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(human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80.0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100" dirty="0">
                <a:latin typeface="Calibri"/>
                <a:cs typeface="Calibri"/>
              </a:rPr>
              <a:t>%)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sensitivity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97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906" y="2417105"/>
            <a:ext cx="863917" cy="64793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9" name="object 9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8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Object</a:t>
            </a:r>
            <a:r>
              <a:rPr spc="135" dirty="0"/>
              <a:t> </a:t>
            </a:r>
            <a:r>
              <a:rPr spc="-25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512" y="449014"/>
            <a:ext cx="3573025" cy="1175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883" y="1612045"/>
            <a:ext cx="3316604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Cambria"/>
                <a:cs typeface="Cambria"/>
                <a:hlinkClick r:id="rId3"/>
              </a:rPr>
              <a:t>https://www.mdpi.com/applsci/applsci-09-01128/article_deploy/html/images/applsci-09-01128-</a:t>
            </a:r>
            <a:r>
              <a:rPr sz="500" spc="-10" dirty="0">
                <a:latin typeface="Cambria"/>
                <a:cs typeface="Cambria"/>
                <a:hlinkClick r:id="rId3"/>
              </a:rPr>
              <a:t>g004.pn</a:t>
            </a:r>
            <a:endParaRPr sz="5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806" y="1836988"/>
            <a:ext cx="2150932" cy="12827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86496" y="3133480"/>
            <a:ext cx="123507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Cambria"/>
                <a:cs typeface="Cambria"/>
                <a:hlinkClick r:id="rId5"/>
              </a:rPr>
              <a:t>https://arxiv.org/pdf/1506.02640.pdf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8" name="object 8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918489" y="3334181"/>
            <a:ext cx="467359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MA" dirty="0"/>
              <a:t>A. Larhlimi</a:t>
            </a:r>
            <a:endParaRPr spc="-10" dirty="0"/>
          </a:p>
        </p:txBody>
      </p:sp>
      <p:sp>
        <p:nvSpPr>
          <p:cNvPr id="11" name="object 11"/>
          <p:cNvSpPr txBox="1"/>
          <p:nvPr/>
        </p:nvSpPr>
        <p:spPr>
          <a:xfrm>
            <a:off x="2399296" y="3334181"/>
            <a:ext cx="12769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Introduction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to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Machine</a:t>
            </a:r>
            <a:r>
              <a:rPr sz="600" spc="204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/>
              <a:t>9</a:t>
            </a:fld>
            <a:r>
              <a:rPr spc="25" dirty="0"/>
              <a:t> </a:t>
            </a:r>
            <a:r>
              <a:rPr spc="110" dirty="0"/>
              <a:t>/</a:t>
            </a:r>
            <a:r>
              <a:rPr spc="30" dirty="0"/>
              <a:t> </a:t>
            </a:r>
            <a:r>
              <a:rPr spc="-2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Words>2526</Words>
  <Application>Microsoft Office PowerPoint</Application>
  <PresentationFormat>Personnalisé</PresentationFormat>
  <Paragraphs>562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62" baseType="lpstr">
      <vt:lpstr>Arial</vt:lpstr>
      <vt:lpstr>Book Antiqua</vt:lpstr>
      <vt:lpstr>Calibri</vt:lpstr>
      <vt:lpstr>Cambria</vt:lpstr>
      <vt:lpstr>Century</vt:lpstr>
      <vt:lpstr>Lucida Calligraphy</vt:lpstr>
      <vt:lpstr>Lucida Sans</vt:lpstr>
      <vt:lpstr>Lucida Sans Unicode</vt:lpstr>
      <vt:lpstr>Tahoma</vt:lpstr>
      <vt:lpstr>Times New Roman</vt:lpstr>
      <vt:lpstr>Verdana</vt:lpstr>
      <vt:lpstr>Office Theme</vt:lpstr>
      <vt:lpstr>Introduction to Machine Learning</vt:lpstr>
      <vt:lpstr>Machine Learning: introduction</vt:lpstr>
      <vt:lpstr>The rise</vt:lpstr>
      <vt:lpstr>Historical perspective</vt:lpstr>
      <vt:lpstr>Applications: sentiment analysis</vt:lpstr>
      <vt:lpstr>Product recommendation</vt:lpstr>
      <vt:lpstr>Image classification</vt:lpstr>
      <vt:lpstr>Medical diagnosis</vt:lpstr>
      <vt:lpstr>Object detection</vt:lpstr>
      <vt:lpstr>Audio captioning</vt:lpstr>
      <vt:lpstr>Présentation PowerPoint</vt:lpstr>
      <vt:lpstr>Implementing a Machine Learning project</vt:lpstr>
      <vt:lpstr>Chain of the data engineering process</vt:lpstr>
      <vt:lpstr>The data</vt:lpstr>
      <vt:lpstr>Data : visualization</vt:lpstr>
      <vt:lpstr>Data types</vt:lpstr>
      <vt:lpstr>Présentation PowerPoint</vt:lpstr>
      <vt:lpstr>Supervised learning</vt:lpstr>
      <vt:lpstr>Unsupervised learning</vt:lpstr>
      <vt:lpstr>Supervised learning : concept</vt:lpstr>
      <vt:lpstr>Présentation PowerPoint</vt:lpstr>
      <vt:lpstr>Supervised learning: principle</vt:lpstr>
      <vt:lpstr>Loss functions</vt:lpstr>
      <vt:lpstr>Some supervised learning problems</vt:lpstr>
      <vt:lpstr>Some supervised learning problems</vt:lpstr>
      <vt:lpstr>From true risk to empirical risk</vt:lpstr>
      <vt:lpstr>Overfitting</vt:lpstr>
      <vt:lpstr>Illustration of overfitting</vt:lpstr>
      <vt:lpstr>Model selection</vt:lpstr>
      <vt:lpstr>Model selection : basic approach</vt:lpstr>
      <vt:lpstr>Model selection : Cross-validation</vt:lpstr>
      <vt:lpstr>Conclusions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Gilles Gasso</dc:creator>
  <cp:lastModifiedBy>A. Larhlimi</cp:lastModifiedBy>
  <cp:revision>3</cp:revision>
  <dcterms:created xsi:type="dcterms:W3CDTF">2025-11-19T06:57:16Z</dcterms:created>
  <dcterms:modified xsi:type="dcterms:W3CDTF">2025-11-20T08:13:51Z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2021-08-10T00:00:00Z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2025-11-19T00:00:00Z</vt:filetime>
  </property>
  <property fmtid="{D5CDD505-2E9C-101B-9397-08002B2CF9AE}" pid="5" name="PTEX.Fullbanner">
    <vt:lpwstr>This is pdfTeX, Version 3.14159265-2.6-1.40.21 (TeX Live 2020) kpathsea version 6.3.2</vt:lpwstr>
  </property>
  <property fmtid="{D5CDD505-2E9C-101B-9397-08002B2CF9AE}" pid="6" name="Producer">
    <vt:lpwstr>pdfTeX-1.40.21</vt:lpwstr>
  </property>
</Properties>
</file>